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  <p:sldMasterId id="2147483654" r:id="rId2"/>
  </p:sldMasterIdLst>
  <p:notesMasterIdLst>
    <p:notesMasterId r:id="rId32"/>
  </p:notesMasterIdLst>
  <p:handoutMasterIdLst>
    <p:handoutMasterId r:id="rId33"/>
  </p:handoutMasterIdLst>
  <p:sldIdLst>
    <p:sldId id="256" r:id="rId3"/>
    <p:sldId id="319" r:id="rId4"/>
    <p:sldId id="259" r:id="rId5"/>
    <p:sldId id="350" r:id="rId6"/>
    <p:sldId id="378" r:id="rId7"/>
    <p:sldId id="381" r:id="rId8"/>
    <p:sldId id="382" r:id="rId9"/>
    <p:sldId id="398" r:id="rId10"/>
    <p:sldId id="397" r:id="rId11"/>
    <p:sldId id="396" r:id="rId12"/>
    <p:sldId id="395" r:id="rId13"/>
    <p:sldId id="394" r:id="rId14"/>
    <p:sldId id="393" r:id="rId15"/>
    <p:sldId id="392" r:id="rId16"/>
    <p:sldId id="391" r:id="rId17"/>
    <p:sldId id="390" r:id="rId18"/>
    <p:sldId id="389" r:id="rId19"/>
    <p:sldId id="388" r:id="rId20"/>
    <p:sldId id="387" r:id="rId21"/>
    <p:sldId id="386" r:id="rId22"/>
    <p:sldId id="383" r:id="rId23"/>
    <p:sldId id="404" r:id="rId24"/>
    <p:sldId id="402" r:id="rId25"/>
    <p:sldId id="399" r:id="rId26"/>
    <p:sldId id="405" r:id="rId27"/>
    <p:sldId id="400" r:id="rId28"/>
    <p:sldId id="401" r:id="rId29"/>
    <p:sldId id="403" r:id="rId30"/>
    <p:sldId id="409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Courier Prime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9" userDrawn="1">
          <p15:clr>
            <a:srgbClr val="9AA0A6"/>
          </p15:clr>
        </p15:guide>
        <p15:guide id="4" pos="262" userDrawn="1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6D8E"/>
    <a:srgbClr val="D3A7FF"/>
    <a:srgbClr val="D9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407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2160"/>
        <p:guide pos="3840"/>
        <p:guide orient="horz" pos="3989"/>
        <p:guide pos="2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BB999B-96C2-2420-1BBC-6A49FACF86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4BA97-D092-3BDC-F362-7E7D76725D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A3730-404E-4E7A-AA1B-4CAA98F9AA5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14F4-3BA9-E04A-4019-B1DC880351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CE10E-7286-1DE5-4FE0-C43431819A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CBEB-7722-4853-9054-25601DD9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38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81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24191e9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24191e9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Spectre/ Spectre Rewind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76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39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268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indent="0">
              <a:lnSpc>
                <a:spcPct val="114999"/>
              </a:lnSpc>
              <a:buNone/>
            </a:pPr>
            <a:r>
              <a:rPr lang="en-GB" dirty="0"/>
              <a:t>Hypothesis:</a:t>
            </a:r>
          </a:p>
          <a:p>
            <a:pPr>
              <a:lnSpc>
                <a:spcPct val="114999"/>
              </a:lnSpc>
            </a:pPr>
            <a:r>
              <a:rPr lang="en-GB" dirty="0"/>
              <a:t>Thrashing of filter cache</a:t>
            </a:r>
          </a:p>
          <a:p>
            <a:pPr>
              <a:lnSpc>
                <a:spcPct val="114999"/>
              </a:lnSpc>
            </a:pPr>
            <a:r>
              <a:rPr lang="en-GB" dirty="0"/>
              <a:t>High performance overhead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512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onferenc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 descr="jkdjfkjsdklfjd" title="jhjdhfjsdh"/>
          <p:cNvSpPr txBox="1">
            <a:spLocks noGrp="1"/>
          </p:cNvSpPr>
          <p:nvPr>
            <p:ph type="ctrTitle"/>
          </p:nvPr>
        </p:nvSpPr>
        <p:spPr>
          <a:xfrm>
            <a:off x="1609900" y="3407453"/>
            <a:ext cx="7591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415611" y="408161"/>
            <a:ext cx="11360800" cy="273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5200"/>
              <a:buFont typeface="Arial"/>
              <a:buNone/>
              <a:defRPr sz="624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 dirty="0"/>
          </a:p>
        </p:txBody>
      </p:sp>
      <p:sp>
        <p:nvSpPr>
          <p:cNvPr id="12" name="Google Shape;12;p2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418035" y="5500400"/>
            <a:ext cx="662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315834" y="3243175"/>
            <a:ext cx="2616400" cy="12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144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2pPr>
            <a:lvl3pPr lvl="2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3pPr>
            <a:lvl4pPr lvl="3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4pPr>
            <a:lvl5pPr lvl="4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5pPr>
            <a:lvl6pPr lvl="5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6pPr>
            <a:lvl7pPr lvl="6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7pPr>
            <a:lvl8pPr lvl="7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8pPr>
            <a:lvl9pPr lvl="8" algn="l">
              <a:lnSpc>
                <a:spcPct val="115000"/>
              </a:lnSpc>
              <a:spcBef>
                <a:spcPts val="1920"/>
              </a:spcBef>
              <a:spcAft>
                <a:spcPts val="1920"/>
              </a:spcAft>
              <a:buSzPts val="3000"/>
              <a:buNone/>
              <a:defRPr sz="144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409046" y="6333134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">
          <p15:clr>
            <a:srgbClr val="FA7B17"/>
          </p15:clr>
        </p15:guide>
        <p15:guide id="2" pos="753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508000" y="152401"/>
            <a:ext cx="11176000" cy="76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None/>
              <a:defRPr sz="564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508000" y="1066800"/>
            <a:ext cx="11176000" cy="563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54864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sz="4320">
                <a:latin typeface="Arial"/>
                <a:ea typeface="Arial"/>
                <a:cs typeface="Arial"/>
                <a:sym typeface="Arial"/>
              </a:defRPr>
            </a:lvl1pPr>
            <a:lvl2pPr marL="1097280" lvl="1" indent="-5181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840">
                <a:latin typeface="Arial"/>
                <a:ea typeface="Arial"/>
                <a:cs typeface="Arial"/>
                <a:sym typeface="Arial"/>
              </a:defRPr>
            </a:lvl2pPr>
            <a:lvl3pPr marL="1645920" lvl="2" indent="-4876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sz="3360">
                <a:latin typeface="Arial"/>
                <a:ea typeface="Arial"/>
                <a:cs typeface="Arial"/>
                <a:sym typeface="Arial"/>
              </a:defRPr>
            </a:lvl3pPr>
            <a:lvl4pPr marL="2194560" lvl="3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880">
                <a:latin typeface="Arial"/>
                <a:ea typeface="Arial"/>
                <a:cs typeface="Arial"/>
                <a:sym typeface="Arial"/>
              </a:defRPr>
            </a:lvl4pPr>
            <a:lvl5pPr marL="2743200" lvl="4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880">
                <a:latin typeface="Arial"/>
                <a:ea typeface="Arial"/>
                <a:cs typeface="Arial"/>
                <a:sym typeface="Arial"/>
              </a:defRPr>
            </a:lvl5pPr>
            <a:lvl6pPr marL="3291840" lvl="5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840480" lvl="6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4389120" lvl="7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937760" lvl="8" indent="-411480" algn="l" rtl="0">
              <a:lnSpc>
                <a:spcPct val="90000"/>
              </a:lnSpc>
              <a:spcBef>
                <a:spcPts val="600"/>
              </a:spcBef>
              <a:spcAft>
                <a:spcPts val="192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0769600" y="6340475"/>
            <a:ext cx="9144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216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5601" y="582829"/>
            <a:ext cx="1136080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5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48640" lvl="0" indent="-50292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1097280" lvl="1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645920" lvl="2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2194560" lvl="3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743200" lvl="4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3291840" lvl="5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840480" lvl="6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4389120" lvl="7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937760" lvl="8" indent="-502920" algn="l">
              <a:lnSpc>
                <a:spcPct val="115000"/>
              </a:lnSpc>
              <a:spcBef>
                <a:spcPts val="1920"/>
              </a:spcBef>
              <a:spcAft>
                <a:spcPts val="192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83638" y="6286400"/>
            <a:ext cx="8588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9" name="Google Shape;19;p3"/>
          <p:cNvCxnSpPr/>
          <p:nvPr/>
        </p:nvCxnSpPr>
        <p:spPr>
          <a:xfrm rot="10800000" flipH="1">
            <a:off x="511048" y="1464994"/>
            <a:ext cx="11459600" cy="144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"/>
          <p:cNvSpPr txBox="1"/>
          <p:nvPr/>
        </p:nvSpPr>
        <p:spPr>
          <a:xfrm>
            <a:off x="5679768" y="6306767"/>
            <a:ext cx="4836800" cy="5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8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54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AOS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415601" y="1386496"/>
            <a:ext cx="11360800" cy="211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5200"/>
              <a:buFont typeface="Arial"/>
              <a:buNone/>
              <a:defRPr sz="624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 dirty="0"/>
          </a:p>
        </p:txBody>
      </p:sp>
      <p:sp>
        <p:nvSpPr>
          <p:cNvPr id="23" name="Google Shape;23;p4" descr="jkdjfkjsdklfjd" title="jhjdhfjsdh"/>
          <p:cNvSpPr txBox="1">
            <a:spLocks noGrp="1"/>
          </p:cNvSpPr>
          <p:nvPr>
            <p:ph type="ctrTitle" idx="2"/>
          </p:nvPr>
        </p:nvSpPr>
        <p:spPr>
          <a:xfrm>
            <a:off x="2194145" y="3822100"/>
            <a:ext cx="8228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24" name="Google Shape;24;p4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426833" y="6087397"/>
            <a:ext cx="4183200" cy="58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409046" y="6333134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">
          <p15:clr>
            <a:srgbClr val="FA7B17"/>
          </p15:clr>
        </p15:guide>
        <p15:guide id="2" orient="horz" pos="54">
          <p15:clr>
            <a:srgbClr val="FA7B17"/>
          </p15:clr>
        </p15:guide>
        <p15:guide id="3" orient="horz" pos="12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24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15601" y="3778834"/>
            <a:ext cx="11360800" cy="105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6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2pPr>
            <a:lvl3pPr lvl="2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3pPr>
            <a:lvl4pPr lvl="3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4pPr>
            <a:lvl5pPr lvl="4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5pPr>
            <a:lvl6pPr lvl="5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6pPr>
            <a:lvl7pPr lvl="6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7pPr>
            <a:lvl8pPr lvl="7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8pPr>
            <a:lvl9pPr lvl="8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508001" y="152401"/>
            <a:ext cx="11176000" cy="76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None/>
              <a:defRPr sz="564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508001" y="1066800"/>
            <a:ext cx="11176000" cy="563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54864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sz="4320">
                <a:latin typeface="Arial"/>
                <a:ea typeface="Arial"/>
                <a:cs typeface="Arial"/>
                <a:sym typeface="Arial"/>
              </a:defRPr>
            </a:lvl1pPr>
            <a:lvl2pPr marL="1097280" lvl="1" indent="-5181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840">
                <a:latin typeface="Arial"/>
                <a:ea typeface="Arial"/>
                <a:cs typeface="Arial"/>
                <a:sym typeface="Arial"/>
              </a:defRPr>
            </a:lvl2pPr>
            <a:lvl3pPr marL="1645920" lvl="2" indent="-4876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sz="3360">
                <a:latin typeface="Arial"/>
                <a:ea typeface="Arial"/>
                <a:cs typeface="Arial"/>
                <a:sym typeface="Arial"/>
              </a:defRPr>
            </a:lvl3pPr>
            <a:lvl4pPr marL="2194560" lvl="3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880">
                <a:latin typeface="Arial"/>
                <a:ea typeface="Arial"/>
                <a:cs typeface="Arial"/>
                <a:sym typeface="Arial"/>
              </a:defRPr>
            </a:lvl4pPr>
            <a:lvl5pPr marL="2743200" lvl="4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880">
                <a:latin typeface="Arial"/>
                <a:ea typeface="Arial"/>
                <a:cs typeface="Arial"/>
                <a:sym typeface="Arial"/>
              </a:defRPr>
            </a:lvl5pPr>
            <a:lvl6pPr marL="3291840" lvl="5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840480" lvl="6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4389120" lvl="7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937760" lvl="8" indent="-411480" algn="l" rtl="0">
              <a:lnSpc>
                <a:spcPct val="90000"/>
              </a:lnSpc>
              <a:spcBef>
                <a:spcPts val="600"/>
              </a:spcBef>
              <a:spcAft>
                <a:spcPts val="192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769600" y="6340475"/>
            <a:ext cx="9144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4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216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onferenc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 descr="jkdjfkjsdklfjd" title="jhjdhfjsdh"/>
          <p:cNvSpPr txBox="1">
            <a:spLocks noGrp="1"/>
          </p:cNvSpPr>
          <p:nvPr>
            <p:ph type="ctrTitle"/>
          </p:nvPr>
        </p:nvSpPr>
        <p:spPr>
          <a:xfrm>
            <a:off x="1609900" y="3407453"/>
            <a:ext cx="7591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Font typeface="Arial"/>
              <a:buNone/>
              <a:defRPr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415611" y="408161"/>
            <a:ext cx="11360800" cy="273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5200"/>
              <a:buFont typeface="Arial"/>
              <a:buNone/>
              <a:defRPr sz="624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13" name="Google Shape;13;p2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418035" y="5500400"/>
            <a:ext cx="662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6240"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315833" y="3243175"/>
            <a:ext cx="2616400" cy="12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144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2pPr>
            <a:lvl3pPr lvl="2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3pPr>
            <a:lvl4pPr lvl="3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4pPr>
            <a:lvl5pPr lvl="4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5pPr>
            <a:lvl6pPr lvl="5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6pPr>
            <a:lvl7pPr lvl="6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7pPr>
            <a:lvl8pPr lvl="7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None/>
              <a:defRPr sz="1440"/>
            </a:lvl8pPr>
            <a:lvl9pPr lvl="8" algn="l">
              <a:lnSpc>
                <a:spcPct val="115000"/>
              </a:lnSpc>
              <a:spcBef>
                <a:spcPts val="1920"/>
              </a:spcBef>
              <a:spcAft>
                <a:spcPts val="1920"/>
              </a:spcAft>
              <a:buSzPts val="3000"/>
              <a:buNone/>
              <a:defRPr sz="144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1" userDrawn="1">
          <p15:clr>
            <a:srgbClr val="FA7B17"/>
          </p15:clr>
        </p15:guide>
        <p15:guide id="2" pos="7536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600" y="582829"/>
            <a:ext cx="1136080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Font typeface="Arial"/>
              <a:buNone/>
              <a:defRPr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5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48640" lvl="0" indent="-50292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1097280" lvl="1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645920" lvl="2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2194560" lvl="3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743200" lvl="4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3291840" lvl="5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840480" lvl="6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4389120" lvl="7" indent="-502920" algn="l">
              <a:lnSpc>
                <a:spcPct val="115000"/>
              </a:lnSpc>
              <a:spcBef>
                <a:spcPts val="192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937760" lvl="8" indent="-502920" algn="l">
              <a:lnSpc>
                <a:spcPct val="115000"/>
              </a:lnSpc>
              <a:spcBef>
                <a:spcPts val="1920"/>
              </a:spcBef>
              <a:spcAft>
                <a:spcPts val="192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83637" y="6286400"/>
            <a:ext cx="8588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20" name="Google Shape;20;p3"/>
          <p:cNvCxnSpPr/>
          <p:nvPr/>
        </p:nvCxnSpPr>
        <p:spPr>
          <a:xfrm rot="10800000" flipH="1">
            <a:off x="511048" y="1464994"/>
            <a:ext cx="11459600" cy="1440"/>
          </a:xfrm>
          <a:prstGeom prst="straightConnector1">
            <a:avLst/>
          </a:prstGeom>
          <a:noFill/>
          <a:ln w="19050" cap="flat" cmpd="sng">
            <a:solidFill>
              <a:srgbClr val="B2222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3"/>
          <p:cNvSpPr txBox="1"/>
          <p:nvPr/>
        </p:nvSpPr>
        <p:spPr>
          <a:xfrm>
            <a:off x="5679767" y="6306767"/>
            <a:ext cx="4836800" cy="5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8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547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AOS">
  <p:cSld name="TITLE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415600" y="1386496"/>
            <a:ext cx="11360800" cy="211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5200"/>
              <a:buFont typeface="Arial"/>
              <a:buNone/>
              <a:defRPr sz="624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24" name="Google Shape;24;p4" descr="jkdjfkjsdklfjd" title="jhjdhfjsdh"/>
          <p:cNvSpPr txBox="1">
            <a:spLocks noGrp="1"/>
          </p:cNvSpPr>
          <p:nvPr>
            <p:ph type="ctrTitle" idx="2"/>
          </p:nvPr>
        </p:nvSpPr>
        <p:spPr>
          <a:xfrm>
            <a:off x="2194145" y="3822100"/>
            <a:ext cx="8228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25" name="Google Shape;25;p4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426833" y="6087397"/>
            <a:ext cx="4183200" cy="58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56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833" y="85267"/>
            <a:ext cx="1622307" cy="14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1" userDrawn="1">
          <p15:clr>
            <a:srgbClr val="FA7B17"/>
          </p15:clr>
        </p15:guide>
        <p15:guide id="2" orient="horz" pos="54" userDrawn="1">
          <p15:clr>
            <a:srgbClr val="FA7B17"/>
          </p15:clr>
        </p15:guide>
        <p15:guide id="3" orient="horz" pos="1280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24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4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336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2pPr>
            <a:lvl3pPr lvl="2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3pPr>
            <a:lvl4pPr lvl="3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4pPr>
            <a:lvl5pPr lvl="4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5pPr>
            <a:lvl6pPr lvl="5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6pPr>
            <a:lvl7pPr lvl="6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7pPr>
            <a:lvl8pPr lvl="7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8pPr>
            <a:lvl9pPr lvl="8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2800"/>
              <a:buNone/>
              <a:defRPr sz="336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1" y="582829"/>
            <a:ext cx="1136080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455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59678" y="6314214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EA4335"/>
          </p15:clr>
        </p15:guide>
        <p15:guide id="2" orient="horz" pos="228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82829"/>
            <a:ext cx="11360800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55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59677" y="6314214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1815" y="153637"/>
            <a:ext cx="1360616" cy="11927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EA4335"/>
          </p15:clr>
        </p15:guide>
        <p15:guide id="2" orient="horz" pos="2288" userDrawn="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bin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ctrTitle" idx="2"/>
          </p:nvPr>
        </p:nvSpPr>
        <p:spPr>
          <a:xfrm>
            <a:off x="668330" y="564767"/>
            <a:ext cx="10855341" cy="576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sz="3000" dirty="0">
                <a:solidFill>
                  <a:schemeClr val="dk1"/>
                </a:solidFill>
              </a:rPr>
              <a:t>Biannual progress seminar – I (MS by research)</a:t>
            </a:r>
            <a:br>
              <a:rPr lang="en" sz="3000" dirty="0">
                <a:solidFill>
                  <a:schemeClr val="dk1"/>
                </a:solidFill>
              </a:rPr>
            </a:br>
            <a:br>
              <a:rPr lang="en" sz="6450" b="1" dirty="0"/>
            </a:br>
            <a:r>
              <a:rPr lang="en" sz="4400" dirty="0"/>
              <a:t>Mitigating transient execution attacks with focus on performance-security tradeoff</a:t>
            </a:r>
            <a:br>
              <a:rPr lang="en" sz="4400" dirty="0"/>
            </a:br>
            <a:endParaRPr lang="en-US" sz="4000" b="1" dirty="0"/>
          </a:p>
          <a:p>
            <a:r>
              <a:rPr lang="es-ES" sz="2400" dirty="0">
                <a:solidFill>
                  <a:srgbClr val="000000"/>
                </a:solidFill>
              </a:rPr>
              <a:t>Sumon Nath (21q050007)</a:t>
            </a:r>
            <a:br>
              <a:rPr lang="es-ES" sz="2400" dirty="0"/>
            </a:br>
            <a:r>
              <a:rPr lang="es-ES" sz="2400" dirty="0" err="1">
                <a:solidFill>
                  <a:srgbClr val="000000"/>
                </a:solidFill>
              </a:rPr>
              <a:t>guided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by</a:t>
            </a:r>
            <a:r>
              <a:rPr lang="es-ES" sz="2400" dirty="0">
                <a:solidFill>
                  <a:srgbClr val="000000"/>
                </a:solidFill>
              </a:rPr>
              <a:t> Prof. </a:t>
            </a:r>
            <a:r>
              <a:rPr lang="es-ES" sz="2400" dirty="0" err="1">
                <a:solidFill>
                  <a:srgbClr val="000000"/>
                </a:solidFill>
              </a:rPr>
              <a:t>Biswabandan</a:t>
            </a:r>
            <a:r>
              <a:rPr lang="es-ES" sz="2400" dirty="0">
                <a:solidFill>
                  <a:srgbClr val="000000"/>
                </a:solidFill>
              </a:rPr>
              <a:t> Panda</a:t>
            </a:r>
            <a:br>
              <a:rPr lang="es-ES" sz="2400" dirty="0"/>
            </a:br>
            <a:r>
              <a:rPr lang="es-ES" sz="2400" dirty="0">
                <a:solidFill>
                  <a:srgbClr val="000000"/>
                </a:solidFill>
              </a:rPr>
              <a:t>sumon@cse.iitb.ac.in</a:t>
            </a:r>
            <a:endParaRPr sz="2400" dirty="0">
              <a:solidFill>
                <a:srgbClr val="000000"/>
              </a:solidFill>
              <a:latin typeface="Courier Prime"/>
              <a:ea typeface="Courier Prime"/>
              <a:cs typeface="Courier Prime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533560" y="6333120"/>
            <a:ext cx="65844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fld id="{00000000-1234-1234-1234-123412341234}" type="slidenum">
              <a:rPr lang="en" sz="2160">
                <a:latin typeface="Arial"/>
                <a:ea typeface="Arial"/>
                <a:cs typeface="Arial"/>
                <a:sym typeface="Arial"/>
              </a:rPr>
              <a:pPr/>
              <a:t>1</a:t>
            </a:fld>
            <a:endParaRPr sz="216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DB85C-6811-9C82-0878-6F41BE3A6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360" b="80620"/>
          <a:stretch/>
        </p:blipFill>
        <p:spPr>
          <a:xfrm>
            <a:off x="0" y="0"/>
            <a:ext cx="1556606" cy="1594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16349-88DD-AB5E-356D-EC1994388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28" b="84961"/>
          <a:stretch/>
        </p:blipFill>
        <p:spPr>
          <a:xfrm>
            <a:off x="9037674" y="0"/>
            <a:ext cx="3154326" cy="1031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/>
              <a:t>Attack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dirty="0" smtClean="0"/>
              <a:pPr/>
              <a:t>10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09514-FAE5-2899-F9E4-1348563646F9}"/>
              </a:ext>
            </a:extLst>
          </p:cNvPr>
          <p:cNvSpPr txBox="1"/>
          <p:nvPr/>
        </p:nvSpPr>
        <p:spPr>
          <a:xfrm>
            <a:off x="2175874" y="1622295"/>
            <a:ext cx="750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88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//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mispredict</a:t>
            </a:r>
            <a:endParaRPr lang="en-US" sz="288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88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94B4E8-B7EA-F798-D3D6-CF7B3E28C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2" t="38453" r="13978" b="22412"/>
          <a:stretch/>
        </p:blipFill>
        <p:spPr>
          <a:xfrm>
            <a:off x="4273026" y="4286477"/>
            <a:ext cx="6328189" cy="2140444"/>
          </a:xfrm>
          <a:prstGeom prst="rect">
            <a:avLst/>
          </a:prstGeom>
        </p:spPr>
      </p:pic>
      <p:sp>
        <p:nvSpPr>
          <p:cNvPr id="3" name="Google Shape;68;p10">
            <a:extLst>
              <a:ext uri="{FF2B5EF4-FFF2-40B4-BE49-F238E27FC236}">
                <a16:creationId xmlns:a16="http://schemas.microsoft.com/office/drawing/2014/main" id="{BFDB7672-9BFE-14C5-1109-B0DCEC7DDC5A}"/>
              </a:ext>
            </a:extLst>
          </p:cNvPr>
          <p:cNvSpPr txBox="1"/>
          <p:nvPr/>
        </p:nvSpPr>
        <p:spPr>
          <a:xfrm>
            <a:off x="245807" y="4607860"/>
            <a:ext cx="3863560" cy="12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106680">
              <a:buSzPts val="2200"/>
            </a:pPr>
            <a:r>
              <a:rPr lang="en-US" sz="3360" dirty="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Speculative Interference</a:t>
            </a:r>
            <a:r>
              <a:rPr lang="en-US" sz="3360" baseline="30000" dirty="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[ASPLOS]</a:t>
            </a:r>
            <a:endParaRPr sz="3360" baseline="30000" dirty="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" name="Google Shape;42;p7">
            <a:extLst>
              <a:ext uri="{FF2B5EF4-FFF2-40B4-BE49-F238E27FC236}">
                <a16:creationId xmlns:a16="http://schemas.microsoft.com/office/drawing/2014/main" id="{717535A2-1AB1-43A8-EC1F-4855ACC3C31E}"/>
              </a:ext>
            </a:extLst>
          </p:cNvPr>
          <p:cNvSpPr txBox="1"/>
          <p:nvPr/>
        </p:nvSpPr>
        <p:spPr>
          <a:xfrm>
            <a:off x="609600" y="6240556"/>
            <a:ext cx="10598760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endParaRPr lang="en-US" sz="1080" dirty="0">
              <a:solidFill>
                <a:schemeClr val="bg1">
                  <a:lumMod val="50000"/>
                </a:schemeClr>
              </a:solidFill>
            </a:endParaRPr>
          </a:p>
          <a:p>
            <a:endParaRPr sz="108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5341BD75-EFB5-E5DB-E66A-D6A0DDF54AC9}"/>
              </a:ext>
            </a:extLst>
          </p:cNvPr>
          <p:cNvSpPr/>
          <p:nvPr/>
        </p:nvSpPr>
        <p:spPr>
          <a:xfrm rot="16200000">
            <a:off x="869340" y="1857289"/>
            <a:ext cx="1994095" cy="1765495"/>
          </a:xfrm>
          <a:prstGeom prst="uturnArrow">
            <a:avLst>
              <a:gd name="adj1" fmla="val 8267"/>
              <a:gd name="adj2" fmla="val 10657"/>
              <a:gd name="adj3" fmla="val 20527"/>
              <a:gd name="adj4" fmla="val 50000"/>
              <a:gd name="adj5" fmla="val 6991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44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/>
              <a:t>Does </a:t>
            </a:r>
            <a:r>
              <a:rPr lang="en-US" sz="5760" dirty="0" err="1"/>
              <a:t>MuonTrap</a:t>
            </a:r>
            <a:r>
              <a:rPr lang="en-US" sz="5760" dirty="0"/>
              <a:t>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dirty="0" smtClean="0"/>
              <a:pPr/>
              <a:t>11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09514-FAE5-2899-F9E4-1348563646F9}"/>
              </a:ext>
            </a:extLst>
          </p:cNvPr>
          <p:cNvSpPr txBox="1"/>
          <p:nvPr/>
        </p:nvSpPr>
        <p:spPr>
          <a:xfrm>
            <a:off x="3259758" y="1909108"/>
            <a:ext cx="750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88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//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mispredict</a:t>
            </a:r>
            <a:endParaRPr lang="en-US" sz="288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88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0CE17A3E-04CA-24EC-4E2F-F3085CA146BB}"/>
              </a:ext>
            </a:extLst>
          </p:cNvPr>
          <p:cNvSpPr/>
          <p:nvPr/>
        </p:nvSpPr>
        <p:spPr>
          <a:xfrm rot="16200000">
            <a:off x="1783740" y="2189755"/>
            <a:ext cx="1994095" cy="1765495"/>
          </a:xfrm>
          <a:prstGeom prst="uturnArrow">
            <a:avLst>
              <a:gd name="adj1" fmla="val 8267"/>
              <a:gd name="adj2" fmla="val 10657"/>
              <a:gd name="adj3" fmla="val 20527"/>
              <a:gd name="adj4" fmla="val 50000"/>
              <a:gd name="adj5" fmla="val 6991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381AF-1D97-77BC-E2AA-012A1AF3AE94}"/>
              </a:ext>
            </a:extLst>
          </p:cNvPr>
          <p:cNvSpPr txBox="1"/>
          <p:nvPr/>
        </p:nvSpPr>
        <p:spPr>
          <a:xfrm>
            <a:off x="7360920" y="5364480"/>
            <a:ext cx="1447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20" dirty="0">
                <a:solidFill>
                  <a:srgbClr val="FF0000"/>
                </a:solidFill>
              </a:rPr>
              <a:t>No!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ADA74E-E5F0-20A8-42CE-16631E6A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457" y="5221736"/>
            <a:ext cx="1286162" cy="10610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B6E33-9E85-2827-755D-9E63A564EB41}"/>
              </a:ext>
            </a:extLst>
          </p:cNvPr>
          <p:cNvSpPr txBox="1"/>
          <p:nvPr/>
        </p:nvSpPr>
        <p:spPr>
          <a:xfrm>
            <a:off x="1621410" y="5142881"/>
            <a:ext cx="519684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srgbClr val="FF0000"/>
                </a:solidFill>
              </a:rPr>
              <a:t>Does not take care of backwards-in-time channels</a:t>
            </a:r>
          </a:p>
        </p:txBody>
      </p:sp>
    </p:spTree>
    <p:extLst>
      <p:ext uri="{BB962C8B-B14F-4D97-AF65-F5344CB8AC3E}">
        <p14:creationId xmlns:p14="http://schemas.microsoft.com/office/powerpoint/2010/main" val="20018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/>
              <a:t>Till 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dirty="0" smtClean="0"/>
              <a:pPr/>
              <a:t>12</a:t>
            </a:fld>
            <a:endParaRPr lang="en" dirty="0"/>
          </a:p>
        </p:txBody>
      </p:sp>
      <p:sp>
        <p:nvSpPr>
          <p:cNvPr id="3" name="Google Shape;68;p10">
            <a:extLst>
              <a:ext uri="{FF2B5EF4-FFF2-40B4-BE49-F238E27FC236}">
                <a16:creationId xmlns:a16="http://schemas.microsoft.com/office/drawing/2014/main" id="{5B25026D-3508-7A18-1FCB-615763B13842}"/>
              </a:ext>
            </a:extLst>
          </p:cNvPr>
          <p:cNvSpPr txBox="1"/>
          <p:nvPr/>
        </p:nvSpPr>
        <p:spPr>
          <a:xfrm>
            <a:off x="1264920" y="1755604"/>
            <a:ext cx="9943440" cy="4210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548640" indent="-441960">
              <a:buSzPts val="2200"/>
              <a:buFont typeface="Arial" panose="020B0604020202020204" pitchFamily="34" charset="0"/>
              <a:buChar char="•"/>
            </a:pPr>
            <a:r>
              <a:rPr lang="en-US" sz="4320" dirty="0" err="1">
                <a:latin typeface="Cambria"/>
                <a:ea typeface="Cambria"/>
                <a:cs typeface="Cambria"/>
                <a:sym typeface="Cambria"/>
              </a:rPr>
              <a:t>Spectre</a:t>
            </a:r>
            <a:endParaRPr lang="en-US" sz="4320" dirty="0">
              <a:latin typeface="Cambria"/>
              <a:ea typeface="Cambria"/>
              <a:cs typeface="Cambria"/>
              <a:sym typeface="Cambria"/>
            </a:endParaRPr>
          </a:p>
          <a:p>
            <a:pPr marL="548640" indent="-441960">
              <a:buSzPts val="2200"/>
              <a:buFont typeface="Arial" panose="020B0604020202020204" pitchFamily="34" charset="0"/>
              <a:buChar char="•"/>
            </a:pPr>
            <a:r>
              <a:rPr lang="en-US" sz="4320" dirty="0" err="1">
                <a:latin typeface="Cambria"/>
                <a:ea typeface="Cambria"/>
                <a:cs typeface="Cambria"/>
                <a:sym typeface="Cambria"/>
              </a:rPr>
              <a:t>MuonTrap</a:t>
            </a:r>
            <a:endParaRPr lang="en-US" sz="4320" dirty="0">
              <a:latin typeface="Cambria"/>
              <a:ea typeface="Cambria"/>
              <a:cs typeface="Cambria"/>
              <a:sym typeface="Cambria"/>
            </a:endParaRPr>
          </a:p>
          <a:p>
            <a:pPr marL="548640" indent="-441960">
              <a:buSzPts val="2200"/>
              <a:buFont typeface="Arial" panose="020B0604020202020204" pitchFamily="34" charset="0"/>
              <a:buChar char="•"/>
            </a:pPr>
            <a:r>
              <a:rPr lang="en-US" sz="4320" dirty="0">
                <a:latin typeface="Cambria"/>
                <a:ea typeface="Cambria"/>
                <a:cs typeface="Cambria"/>
                <a:sym typeface="Cambria"/>
              </a:rPr>
              <a:t>Speculative Interference</a:t>
            </a:r>
          </a:p>
          <a:p>
            <a:pPr marL="548640" indent="-441960">
              <a:buSzPts val="2200"/>
              <a:buFont typeface="Arial" panose="020B0604020202020204" pitchFamily="34" charset="0"/>
              <a:buChar char="•"/>
            </a:pPr>
            <a:r>
              <a:rPr lang="en-US" sz="4320" dirty="0">
                <a:latin typeface="Cambria"/>
                <a:ea typeface="Cambria"/>
                <a:cs typeface="Cambria"/>
                <a:sym typeface="Cambria"/>
              </a:rPr>
              <a:t>Why </a:t>
            </a:r>
            <a:r>
              <a:rPr lang="en-US" sz="4320" dirty="0" err="1">
                <a:latin typeface="Cambria"/>
                <a:ea typeface="Cambria"/>
                <a:cs typeface="Cambria"/>
                <a:sym typeface="Cambria"/>
              </a:rPr>
              <a:t>MuonTrap</a:t>
            </a:r>
            <a:r>
              <a:rPr lang="en-US" sz="4320" dirty="0">
                <a:latin typeface="Cambria"/>
                <a:ea typeface="Cambria"/>
                <a:cs typeface="Cambria"/>
                <a:sym typeface="Cambria"/>
              </a:rPr>
              <a:t> does not work?</a:t>
            </a:r>
          </a:p>
          <a:p>
            <a:pPr marL="548640" indent="-441960">
              <a:buSzPts val="2200"/>
              <a:buFont typeface="Arial" panose="020B0604020202020204" pitchFamily="34" charset="0"/>
              <a:buChar char="•"/>
            </a:pPr>
            <a:r>
              <a:rPr lang="en-US" sz="4320" dirty="0">
                <a:latin typeface="Cambria"/>
                <a:ea typeface="Cambria"/>
                <a:cs typeface="Cambria"/>
                <a:sym typeface="Cambria"/>
              </a:rPr>
              <a:t>Next: </a:t>
            </a:r>
            <a:r>
              <a:rPr lang="en-US" sz="4320" dirty="0" err="1">
                <a:latin typeface="Cambria"/>
                <a:ea typeface="Cambria"/>
                <a:cs typeface="Cambria"/>
                <a:sym typeface="Cambria"/>
              </a:rPr>
              <a:t>GhostMinion</a:t>
            </a:r>
            <a:endParaRPr lang="en-US" sz="4320" dirty="0">
              <a:latin typeface="Cambria"/>
              <a:ea typeface="Cambria"/>
              <a:cs typeface="Cambria"/>
              <a:sym typeface="Cambria"/>
            </a:endParaRPr>
          </a:p>
          <a:p>
            <a:pPr marL="548640" indent="-441960">
              <a:buSzPts val="2200"/>
              <a:buFont typeface="Arial" panose="020B0604020202020204" pitchFamily="34" charset="0"/>
              <a:buChar char="•"/>
            </a:pPr>
            <a:endParaRPr sz="4320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4518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/>
              <a:t>What can be done?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dirty="0" smtClean="0"/>
              <a:pPr/>
              <a:t>13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09514-FAE5-2899-F9E4-1348563646F9}"/>
              </a:ext>
            </a:extLst>
          </p:cNvPr>
          <p:cNvSpPr txBox="1"/>
          <p:nvPr/>
        </p:nvSpPr>
        <p:spPr>
          <a:xfrm>
            <a:off x="3259758" y="1909108"/>
            <a:ext cx="750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88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//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mispredict</a:t>
            </a:r>
            <a:endParaRPr lang="en-US" sz="288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88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0CE17A3E-04CA-24EC-4E2F-F3085CA146BB}"/>
              </a:ext>
            </a:extLst>
          </p:cNvPr>
          <p:cNvSpPr/>
          <p:nvPr/>
        </p:nvSpPr>
        <p:spPr>
          <a:xfrm rot="16200000">
            <a:off x="1783740" y="2189755"/>
            <a:ext cx="1994095" cy="1765495"/>
          </a:xfrm>
          <a:prstGeom prst="uturnArrow">
            <a:avLst>
              <a:gd name="adj1" fmla="val 8267"/>
              <a:gd name="adj2" fmla="val 10657"/>
              <a:gd name="adj3" fmla="val 20527"/>
              <a:gd name="adj4" fmla="val 50000"/>
              <a:gd name="adj5" fmla="val 6991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12" name="Google Shape;68;p10">
            <a:extLst>
              <a:ext uri="{FF2B5EF4-FFF2-40B4-BE49-F238E27FC236}">
                <a16:creationId xmlns:a16="http://schemas.microsoft.com/office/drawing/2014/main" id="{CFE7A368-0405-CD6F-16E5-CD237218303E}"/>
              </a:ext>
            </a:extLst>
          </p:cNvPr>
          <p:cNvSpPr txBox="1"/>
          <p:nvPr/>
        </p:nvSpPr>
        <p:spPr>
          <a:xfrm>
            <a:off x="1280356" y="4522521"/>
            <a:ext cx="9631289" cy="73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106680">
              <a:buSzPts val="2200"/>
            </a:pPr>
            <a:r>
              <a:rPr lang="en-US" sz="3360" dirty="0">
                <a:solidFill>
                  <a:srgbClr val="00823B"/>
                </a:solidFill>
                <a:latin typeface="Cambria"/>
                <a:ea typeface="Cambria"/>
                <a:cs typeface="Cambria"/>
                <a:sym typeface="Cambria"/>
              </a:rPr>
              <a:t>We need to restrict backward-in-time channels</a:t>
            </a:r>
            <a:endParaRPr sz="3360" dirty="0">
              <a:solidFill>
                <a:srgbClr val="0082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Google Shape;68;p10">
            <a:extLst>
              <a:ext uri="{FF2B5EF4-FFF2-40B4-BE49-F238E27FC236}">
                <a16:creationId xmlns:a16="http://schemas.microsoft.com/office/drawing/2014/main" id="{847F09F6-6AFD-51B1-0953-42BED6556BEC}"/>
              </a:ext>
            </a:extLst>
          </p:cNvPr>
          <p:cNvSpPr txBox="1"/>
          <p:nvPr/>
        </p:nvSpPr>
        <p:spPr>
          <a:xfrm>
            <a:off x="4804324" y="5505754"/>
            <a:ext cx="1530960" cy="73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106680">
              <a:buSzPts val="2200"/>
            </a:pPr>
            <a:r>
              <a:rPr lang="en-US" sz="3360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How?</a:t>
            </a:r>
            <a:endParaRPr sz="3360" dirty="0">
              <a:solidFill>
                <a:schemeClr val="tx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39A40-117D-9A14-CB63-3B6921D81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284" y="5404461"/>
            <a:ext cx="863430" cy="9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7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/>
              <a:t>Strictness ordering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C3401F-C2F3-F42C-F233-3909C56B73BC}"/>
                  </a:ext>
                </a:extLst>
              </p:cNvPr>
              <p:cNvSpPr txBox="1"/>
              <p:nvPr/>
            </p:nvSpPr>
            <p:spPr>
              <a:xfrm>
                <a:off x="2453640" y="1913990"/>
                <a:ext cx="7284720" cy="1274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384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can impact timing of </a:t>
                </a:r>
                <a14:m>
                  <m:oMath xmlns:m="http://schemas.openxmlformats.org/officeDocument/2006/math"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384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𝒊𝒇𝒇</m:t>
                    </m:r>
                  </m:oMath>
                </a14:m>
                <a:endParaRPr lang="en-US" sz="384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384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3840" b="1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84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𝐜𝐨𝐦𝐦𝐢𝐭</m:t>
                    </m:r>
                    <m:r>
                      <a:rPr lang="en-US" sz="384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US" sz="384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384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𝐜𝐨𝐦𝐦𝐢𝐭</m:t>
                    </m:r>
                    <m:r>
                      <a:rPr lang="en-US" sz="384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384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384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C3401F-C2F3-F42C-F233-3909C56B7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40" y="1913990"/>
                <a:ext cx="7284720" cy="1274195"/>
              </a:xfrm>
              <a:prstGeom prst="rect">
                <a:avLst/>
              </a:prstGeom>
              <a:blipFill>
                <a:blip r:embed="rId2"/>
                <a:stretch>
                  <a:fillRect t="-8134" b="-18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E2CC38-DC12-C2A9-8027-C274883E3F18}"/>
              </a:ext>
            </a:extLst>
          </p:cNvPr>
          <p:cNvSpPr txBox="1"/>
          <p:nvPr/>
        </p:nvSpPr>
        <p:spPr>
          <a:xfrm>
            <a:off x="2343442" y="3685891"/>
            <a:ext cx="750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88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  	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88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 </a:t>
            </a:r>
            <a:r>
              <a:rPr lang="en-US" sz="2880" b="1" dirty="0">
                <a:cs typeface="Arial" panose="020B0604020202020204" pitchFamily="34" charset="0"/>
              </a:rPr>
              <a:t>    </a:t>
            </a:r>
            <a:endParaRPr lang="en-US" sz="288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9" name="Arrow: U-Turn 8">
            <a:extLst>
              <a:ext uri="{FF2B5EF4-FFF2-40B4-BE49-F238E27FC236}">
                <a16:creationId xmlns:a16="http://schemas.microsoft.com/office/drawing/2014/main" id="{335CCAA8-C770-A5B4-8712-BB1FD7FB1EDC}"/>
              </a:ext>
            </a:extLst>
          </p:cNvPr>
          <p:cNvSpPr/>
          <p:nvPr/>
        </p:nvSpPr>
        <p:spPr>
          <a:xfrm rot="16200000">
            <a:off x="869340" y="3966539"/>
            <a:ext cx="1994095" cy="1765495"/>
          </a:xfrm>
          <a:prstGeom prst="uturnArrow">
            <a:avLst>
              <a:gd name="adj1" fmla="val 8267"/>
              <a:gd name="adj2" fmla="val 10657"/>
              <a:gd name="adj3" fmla="val 20527"/>
              <a:gd name="adj4" fmla="val 50000"/>
              <a:gd name="adj5" fmla="val 6991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2692C-AAD4-19BC-3FA7-5FA7CDF9E5F9}"/>
              </a:ext>
            </a:extLst>
          </p:cNvPr>
          <p:cNvCxnSpPr/>
          <p:nvPr/>
        </p:nvCxnSpPr>
        <p:spPr>
          <a:xfrm flipH="1">
            <a:off x="8534400" y="5739654"/>
            <a:ext cx="4724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66E00E-F7B4-79B3-F03B-A992569F7E74}"/>
              </a:ext>
            </a:extLst>
          </p:cNvPr>
          <p:cNvCxnSpPr>
            <a:cxnSpLocks/>
          </p:cNvCxnSpPr>
          <p:nvPr/>
        </p:nvCxnSpPr>
        <p:spPr>
          <a:xfrm flipH="1">
            <a:off x="5768340" y="3971814"/>
            <a:ext cx="10134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A89826-A5E0-0F21-3009-B60384189DF6}"/>
              </a:ext>
            </a:extLst>
          </p:cNvPr>
          <p:cNvSpPr txBox="1"/>
          <p:nvPr/>
        </p:nvSpPr>
        <p:spPr>
          <a:xfrm>
            <a:off x="9525000" y="5516880"/>
            <a:ext cx="123987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6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E9FF90-97C9-6400-0635-457F48975FE4}"/>
              </a:ext>
            </a:extLst>
          </p:cNvPr>
          <p:cNvSpPr txBox="1"/>
          <p:nvPr/>
        </p:nvSpPr>
        <p:spPr>
          <a:xfrm>
            <a:off x="7455291" y="3695721"/>
            <a:ext cx="17654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b="1" i="1" dirty="0">
                <a:solidFill>
                  <a:srgbClr val="00B050"/>
                </a:solidFill>
              </a:rPr>
              <a:t>commits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7F0CF-99B1-40B5-DFCD-65A7DE6A9808}"/>
              </a:ext>
            </a:extLst>
          </p:cNvPr>
          <p:cNvSpPr txBox="1"/>
          <p:nvPr/>
        </p:nvSpPr>
        <p:spPr>
          <a:xfrm>
            <a:off x="9525001" y="5241055"/>
            <a:ext cx="176549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b="1" i="1" dirty="0">
                <a:solidFill>
                  <a:srgbClr val="FF2929"/>
                </a:solidFill>
              </a:rPr>
              <a:t>doesn’t</a:t>
            </a:r>
          </a:p>
          <a:p>
            <a:r>
              <a:rPr lang="en-US" sz="2880" b="1" i="1" dirty="0">
                <a:solidFill>
                  <a:srgbClr val="FF2929"/>
                </a:solidFill>
              </a:rPr>
              <a:t>commit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1EAB5993-D7B7-8743-2184-8CBE8F8C8ECD}"/>
              </a:ext>
            </a:extLst>
          </p:cNvPr>
          <p:cNvSpPr/>
          <p:nvPr/>
        </p:nvSpPr>
        <p:spPr>
          <a:xfrm>
            <a:off x="5897880" y="2429231"/>
            <a:ext cx="1361794" cy="933082"/>
          </a:xfrm>
          <a:prstGeom prst="mathMultiply">
            <a:avLst>
              <a:gd name="adj1" fmla="val 653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343C86-CBFA-F61D-32EE-0436DE148514}"/>
                  </a:ext>
                </a:extLst>
              </p:cNvPr>
              <p:cNvSpPr txBox="1"/>
              <p:nvPr/>
            </p:nvSpPr>
            <p:spPr>
              <a:xfrm>
                <a:off x="6799970" y="3612865"/>
                <a:ext cx="655320" cy="609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60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</m:oMath>
                  </m:oMathPara>
                </a14:m>
                <a:endParaRPr lang="en-US" sz="336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343C86-CBFA-F61D-32EE-0436DE148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70" y="3612865"/>
                <a:ext cx="655320" cy="609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EB2438-C629-890D-2C11-779D943589CB}"/>
                  </a:ext>
                </a:extLst>
              </p:cNvPr>
              <p:cNvSpPr txBox="1"/>
              <p:nvPr/>
            </p:nvSpPr>
            <p:spPr>
              <a:xfrm>
                <a:off x="8938260" y="5394647"/>
                <a:ext cx="655320" cy="609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60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lang="en-US" sz="336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EB2438-C629-890D-2C11-779D94358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260" y="5394647"/>
                <a:ext cx="655320" cy="609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13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7" grpId="0"/>
      <p:bldP spid="18" grpId="0"/>
      <p:bldP spid="21" grpId="0" animBg="1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/>
              <a:t>Temporal ordering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3401F-C2F3-F42C-F233-3909C56B73BC}"/>
              </a:ext>
            </a:extLst>
          </p:cNvPr>
          <p:cNvSpPr txBox="1"/>
          <p:nvPr/>
        </p:nvSpPr>
        <p:spPr>
          <a:xfrm>
            <a:off x="1275814" y="1775332"/>
            <a:ext cx="987552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latin typeface="Arial" panose="020B0604020202020204" pitchFamily="34" charset="0"/>
                <a:cs typeface="Arial" panose="020B0604020202020204" pitchFamily="34" charset="0"/>
              </a:rPr>
              <a:t>*strictness ordering hard to implement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A89826-A5E0-0F21-3009-B60384189DF6}"/>
              </a:ext>
            </a:extLst>
          </p:cNvPr>
          <p:cNvSpPr txBox="1"/>
          <p:nvPr/>
        </p:nvSpPr>
        <p:spPr>
          <a:xfrm>
            <a:off x="9525000" y="5516880"/>
            <a:ext cx="123987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6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7BD92-6F13-0B0F-9879-4148A9C2533E}"/>
                  </a:ext>
                </a:extLst>
              </p:cNvPr>
              <p:cNvSpPr txBox="1"/>
              <p:nvPr/>
            </p:nvSpPr>
            <p:spPr>
              <a:xfrm>
                <a:off x="2240280" y="2704309"/>
                <a:ext cx="7284720" cy="1274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384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can impact timing of </a:t>
                </a:r>
                <a14:m>
                  <m:oMath xmlns:m="http://schemas.openxmlformats.org/officeDocument/2006/math"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384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𝒊𝒇𝒇</m:t>
                    </m:r>
                  </m:oMath>
                </a14:m>
                <a:endParaRPr lang="en-US" sz="384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384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𝐜𝐨𝐦𝐦𝐢𝐭</m:t>
                    </m:r>
                    <m:d>
                      <m:dPr>
                        <m:ctrlPr>
                          <a:rPr lang="en-US" sz="384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84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en-US" sz="384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∨</m:t>
                    </m:r>
                    <m:r>
                      <a:rPr lang="en-US" sz="384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𝐬𝐞𝐪</m:t>
                    </m:r>
                    <m:r>
                      <a:rPr lang="en-US" sz="384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84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384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384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US" sz="384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384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7BD92-6F13-0B0F-9879-4148A9C25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80" y="2704309"/>
                <a:ext cx="7284720" cy="1274195"/>
              </a:xfrm>
              <a:prstGeom prst="rect">
                <a:avLst/>
              </a:prstGeom>
              <a:blipFill>
                <a:blip r:embed="rId2"/>
                <a:stretch>
                  <a:fillRect t="-81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E5E2BE-DA88-6B0C-3C43-298A1A35E457}"/>
                  </a:ext>
                </a:extLst>
              </p:cNvPr>
              <p:cNvSpPr txBox="1"/>
              <p:nvPr/>
            </p:nvSpPr>
            <p:spPr>
              <a:xfrm>
                <a:off x="673614" y="5584978"/>
                <a:ext cx="10012680" cy="6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840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yes!  </a:t>
                </a:r>
                <a14:m>
                  <m:oMath xmlns:m="http://schemas.openxmlformats.org/officeDocument/2006/math">
                    <m:r>
                      <a:rPr lang="en-US" sz="384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384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𝐬𝐞𝐪</m:t>
                    </m:r>
                    <m:d>
                      <m:dPr>
                        <m:ctrlPr>
                          <a:rPr lang="en-US" sz="384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84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sz="384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384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d>
                    <m:r>
                      <m:rPr>
                        <m:nor/>
                      </m:rPr>
                      <a:rPr lang="en-US" sz="384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→ </m:t>
                    </m:r>
                    <m:r>
                      <a:rPr lang="en-US" sz="384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𝐜𝐨𝐦𝐦𝐢𝐭</m:t>
                    </m:r>
                    <m:r>
                      <a:rPr lang="en-US" sz="384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US" sz="384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384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→ </m:t>
                    </m:r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𝐜𝐨𝐦𝐦𝐢𝐭</m:t>
                    </m:r>
                    <m:r>
                      <a:rPr lang="en-US" sz="384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84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384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384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E5E2BE-DA88-6B0C-3C43-298A1A35E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14" y="5584978"/>
                <a:ext cx="10012680" cy="683264"/>
              </a:xfrm>
              <a:prstGeom prst="rect">
                <a:avLst/>
              </a:prstGeom>
              <a:blipFill>
                <a:blip r:embed="rId3"/>
                <a:stretch>
                  <a:fillRect l="-2071" t="-15179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FD1A316-5A52-4999-4FAD-FB36393A7B1E}"/>
              </a:ext>
            </a:extLst>
          </p:cNvPr>
          <p:cNvSpPr txBox="1"/>
          <p:nvPr/>
        </p:nvSpPr>
        <p:spPr>
          <a:xfrm>
            <a:off x="1813560" y="4476973"/>
            <a:ext cx="813816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/>
              <a:t>Does it ensure strictness ordering?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1E8523-5021-693E-D9B8-B43E136B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444" y="4404746"/>
            <a:ext cx="863430" cy="941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350938-2F9F-C802-96C5-F04424B6F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8524" y="5566173"/>
            <a:ext cx="883747" cy="88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1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A900D-6F9E-60CB-BDB2-565C8342F37F}"/>
              </a:ext>
            </a:extLst>
          </p:cNvPr>
          <p:cNvSpPr txBox="1"/>
          <p:nvPr/>
        </p:nvSpPr>
        <p:spPr>
          <a:xfrm>
            <a:off x="1341120" y="1911830"/>
            <a:ext cx="9616440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dirty="0" err="1">
                <a:latin typeface="Arial" panose="020B0604020202020204" pitchFamily="34" charset="0"/>
                <a:cs typeface="Arial" panose="020B0604020202020204" pitchFamily="34" charset="0"/>
              </a:rPr>
              <a:t>GhostMinion</a:t>
            </a:r>
            <a:r>
              <a:rPr lang="en-US" sz="3360" dirty="0">
                <a:latin typeface="Arial" panose="020B0604020202020204" pitchFamily="34" charset="0"/>
                <a:cs typeface="Arial" panose="020B0604020202020204" pitchFamily="34" charset="0"/>
              </a:rPr>
              <a:t>[MICRO ‘21] - cache system</a:t>
            </a:r>
          </a:p>
          <a:p>
            <a:endParaRPr lang="en-US" sz="3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360" dirty="0">
                <a:latin typeface="Arial" panose="020B0604020202020204" pitchFamily="34" charset="0"/>
                <a:cs typeface="Arial" panose="020B0604020202020204" pitchFamily="34" charset="0"/>
              </a:rPr>
              <a:t>Techniques: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 err="1">
                <a:latin typeface="Arial" panose="020B0604020202020204" pitchFamily="34" charset="0"/>
                <a:cs typeface="Arial" panose="020B0604020202020204" pitchFamily="34" charset="0"/>
              </a:rPr>
              <a:t>TimeGuarding</a:t>
            </a:r>
            <a:endParaRPr lang="en-US" sz="3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>
                <a:latin typeface="Arial" panose="020B0604020202020204" pitchFamily="34" charset="0"/>
                <a:cs typeface="Arial" panose="020B0604020202020204" pitchFamily="34" charset="0"/>
              </a:rPr>
              <a:t>Free-slotting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 err="1">
                <a:latin typeface="Arial" panose="020B0604020202020204" pitchFamily="34" charset="0"/>
                <a:cs typeface="Arial" panose="020B0604020202020204" pitchFamily="34" charset="0"/>
              </a:rPr>
              <a:t>LeapFrogging</a:t>
            </a:r>
            <a:endParaRPr lang="en-US" sz="3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360" dirty="0">
                <a:latin typeface="Arial" panose="020B0604020202020204" pitchFamily="34" charset="0"/>
                <a:cs typeface="Arial" panose="020B0604020202020204" pitchFamily="34" charset="0"/>
              </a:rPr>
              <a:t>*Applied to other microarchitecture structures </a:t>
            </a:r>
          </a:p>
        </p:txBody>
      </p:sp>
    </p:spTree>
    <p:extLst>
      <p:ext uri="{BB962C8B-B14F-4D97-AF65-F5344CB8AC3E}">
        <p14:creationId xmlns:p14="http://schemas.microsoft.com/office/powerpoint/2010/main" val="345276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 err="1"/>
              <a:t>GhostMinion</a:t>
            </a:r>
            <a:endParaRPr lang="en-US" sz="576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829EC9-592E-C01F-C231-3D2AC4C99391}"/>
              </a:ext>
            </a:extLst>
          </p:cNvPr>
          <p:cNvSpPr/>
          <p:nvPr/>
        </p:nvSpPr>
        <p:spPr>
          <a:xfrm>
            <a:off x="2928279" y="4657127"/>
            <a:ext cx="1228286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L1D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A4EBD8-B4A7-8143-1B2E-B07A47A246F5}"/>
              </a:ext>
            </a:extLst>
          </p:cNvPr>
          <p:cNvSpPr/>
          <p:nvPr/>
        </p:nvSpPr>
        <p:spPr>
          <a:xfrm>
            <a:off x="2686050" y="3830766"/>
            <a:ext cx="1712741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L2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70DA55-99D5-7034-A61B-6805FF37A119}"/>
              </a:ext>
            </a:extLst>
          </p:cNvPr>
          <p:cNvSpPr/>
          <p:nvPr/>
        </p:nvSpPr>
        <p:spPr>
          <a:xfrm>
            <a:off x="2449538" y="3004405"/>
            <a:ext cx="2185768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LLC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FF1C55-29AB-D02F-D825-F9B81BE8FA5A}"/>
              </a:ext>
            </a:extLst>
          </p:cNvPr>
          <p:cNvSpPr/>
          <p:nvPr/>
        </p:nvSpPr>
        <p:spPr>
          <a:xfrm>
            <a:off x="1454250" y="2209403"/>
            <a:ext cx="4176346" cy="4858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DRAM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061CB4-5537-AB04-8869-A77626B45E10}"/>
              </a:ext>
            </a:extLst>
          </p:cNvPr>
          <p:cNvCxnSpPr>
            <a:cxnSpLocks/>
          </p:cNvCxnSpPr>
          <p:nvPr/>
        </p:nvCxnSpPr>
        <p:spPr>
          <a:xfrm flipH="1" flipV="1">
            <a:off x="3542421" y="4316651"/>
            <a:ext cx="1" cy="340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E683F6-0011-886F-0929-56DB157CE1FD}"/>
              </a:ext>
            </a:extLst>
          </p:cNvPr>
          <p:cNvCxnSpPr/>
          <p:nvPr/>
        </p:nvCxnSpPr>
        <p:spPr>
          <a:xfrm flipV="1">
            <a:off x="3542420" y="3508595"/>
            <a:ext cx="0" cy="30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279EE8-FF92-488F-9350-BC0DB981CEC2}"/>
              </a:ext>
            </a:extLst>
          </p:cNvPr>
          <p:cNvCxnSpPr/>
          <p:nvPr/>
        </p:nvCxnSpPr>
        <p:spPr>
          <a:xfrm flipV="1">
            <a:off x="3542422" y="2695288"/>
            <a:ext cx="0" cy="30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EDF9A6-AD6A-10BC-8752-78E28B4DAE6A}"/>
              </a:ext>
            </a:extLst>
          </p:cNvPr>
          <p:cNvSpPr/>
          <p:nvPr/>
        </p:nvSpPr>
        <p:spPr>
          <a:xfrm>
            <a:off x="2571457" y="5407081"/>
            <a:ext cx="2944546" cy="821832"/>
          </a:xfrm>
          <a:prstGeom prst="roundRect">
            <a:avLst/>
          </a:prstGeom>
          <a:pattFill prst="narVert">
            <a:fgClr>
              <a:schemeClr val="lt1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CPU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453F65-C290-6026-E612-253BDC368211}"/>
              </a:ext>
            </a:extLst>
          </p:cNvPr>
          <p:cNvCxnSpPr>
            <a:cxnSpLocks/>
          </p:cNvCxnSpPr>
          <p:nvPr/>
        </p:nvCxnSpPr>
        <p:spPr>
          <a:xfrm flipH="1" flipV="1">
            <a:off x="3542420" y="5143012"/>
            <a:ext cx="6156" cy="27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D4214E-4E07-164F-055F-10BBC30A1CDB}"/>
              </a:ext>
            </a:extLst>
          </p:cNvPr>
          <p:cNvSpPr/>
          <p:nvPr/>
        </p:nvSpPr>
        <p:spPr>
          <a:xfrm>
            <a:off x="4375200" y="4672367"/>
            <a:ext cx="970670" cy="48588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GM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16D9BA-650C-7D2A-ADE0-C302A4238ED5}"/>
              </a:ext>
            </a:extLst>
          </p:cNvPr>
          <p:cNvCxnSpPr>
            <a:cxnSpLocks/>
          </p:cNvCxnSpPr>
          <p:nvPr/>
        </p:nvCxnSpPr>
        <p:spPr>
          <a:xfrm flipH="1" flipV="1">
            <a:off x="4867276" y="5143014"/>
            <a:ext cx="6156" cy="27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68;p10">
            <a:extLst>
              <a:ext uri="{FF2B5EF4-FFF2-40B4-BE49-F238E27FC236}">
                <a16:creationId xmlns:a16="http://schemas.microsoft.com/office/drawing/2014/main" id="{CAA9E443-9D3A-F2C3-6F3A-56519BF354D0}"/>
              </a:ext>
            </a:extLst>
          </p:cNvPr>
          <p:cNvSpPr txBox="1"/>
          <p:nvPr/>
        </p:nvSpPr>
        <p:spPr>
          <a:xfrm>
            <a:off x="5907264" y="1755604"/>
            <a:ext cx="5301096" cy="221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548640" indent="-44196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Same as </a:t>
            </a:r>
            <a:r>
              <a:rPr lang="en-US" sz="2880" dirty="0" err="1">
                <a:latin typeface="Cambria"/>
                <a:ea typeface="Cambria"/>
                <a:cs typeface="Cambria"/>
                <a:sym typeface="Cambria"/>
              </a:rPr>
              <a:t>MuonTrap</a:t>
            </a:r>
            <a:endParaRPr lang="en-US" sz="2880" dirty="0">
              <a:latin typeface="Cambria"/>
              <a:ea typeface="Cambria"/>
              <a:cs typeface="Cambria"/>
              <a:sym typeface="Cambria"/>
            </a:endParaRPr>
          </a:p>
          <a:p>
            <a:pPr marL="548640" indent="-44196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Accessed in parallel to L1D</a:t>
            </a:r>
          </a:p>
          <a:p>
            <a:pPr marL="548640" indent="-44196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endParaRPr sz="2880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302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 err="1"/>
              <a:t>TimeGuarding</a:t>
            </a:r>
            <a:endParaRPr lang="en-US" sz="576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3FEF-1289-807C-669C-36B583C04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7" t="41163" r="30897" b="24404"/>
          <a:stretch/>
        </p:blipFill>
        <p:spPr>
          <a:xfrm>
            <a:off x="3709182" y="2409220"/>
            <a:ext cx="6541476" cy="2124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D6C5D7-9B0D-B7E3-4002-62685CEE1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5" t="36831" r="36923" b="31472"/>
          <a:stretch/>
        </p:blipFill>
        <p:spPr>
          <a:xfrm>
            <a:off x="3709183" y="4716322"/>
            <a:ext cx="5233182" cy="1955411"/>
          </a:xfrm>
          <a:prstGeom prst="rect">
            <a:avLst/>
          </a:prstGeom>
        </p:spPr>
      </p:pic>
      <p:sp>
        <p:nvSpPr>
          <p:cNvPr id="16" name="Google Shape;68;p10">
            <a:extLst>
              <a:ext uri="{FF2B5EF4-FFF2-40B4-BE49-F238E27FC236}">
                <a16:creationId xmlns:a16="http://schemas.microsoft.com/office/drawing/2014/main" id="{ED010F93-6D48-EAF4-3C00-FCA6526EAF9E}"/>
              </a:ext>
            </a:extLst>
          </p:cNvPr>
          <p:cNvSpPr txBox="1"/>
          <p:nvPr/>
        </p:nvSpPr>
        <p:spPr>
          <a:xfrm>
            <a:off x="1228584" y="1599060"/>
            <a:ext cx="5301096" cy="8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106680">
              <a:lnSpc>
                <a:spcPct val="150000"/>
              </a:lnSpc>
              <a:buSzPts val="2200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Ensures temporal ordering</a:t>
            </a:r>
            <a:endParaRPr sz="288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" name="Google Shape;68;p10">
            <a:extLst>
              <a:ext uri="{FF2B5EF4-FFF2-40B4-BE49-F238E27FC236}">
                <a16:creationId xmlns:a16="http://schemas.microsoft.com/office/drawing/2014/main" id="{1B67C5D3-0AFD-5A0C-25E4-66EAE5413BDF}"/>
              </a:ext>
            </a:extLst>
          </p:cNvPr>
          <p:cNvSpPr txBox="1"/>
          <p:nvPr/>
        </p:nvSpPr>
        <p:spPr>
          <a:xfrm>
            <a:off x="1941342" y="2967164"/>
            <a:ext cx="1216776" cy="8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106680">
              <a:lnSpc>
                <a:spcPct val="150000"/>
              </a:lnSpc>
              <a:buSzPts val="2200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Read</a:t>
            </a:r>
            <a:endParaRPr sz="288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" name="Google Shape;68;p10">
            <a:extLst>
              <a:ext uri="{FF2B5EF4-FFF2-40B4-BE49-F238E27FC236}">
                <a16:creationId xmlns:a16="http://schemas.microsoft.com/office/drawing/2014/main" id="{473BCEA3-3E41-51B1-AC95-CBB5297A2FB4}"/>
              </a:ext>
            </a:extLst>
          </p:cNvPr>
          <p:cNvSpPr txBox="1"/>
          <p:nvPr/>
        </p:nvSpPr>
        <p:spPr>
          <a:xfrm>
            <a:off x="2004627" y="5144166"/>
            <a:ext cx="1090206" cy="8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106680">
              <a:lnSpc>
                <a:spcPct val="150000"/>
              </a:lnSpc>
              <a:buSzPts val="2200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Fill</a:t>
            </a:r>
            <a:endParaRPr sz="2880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083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/>
              <a:t>Free-slotting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990A-F76E-24E3-47DD-5EE512D10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4" t="22465" r="40255" b="19387"/>
          <a:stretch/>
        </p:blipFill>
        <p:spPr>
          <a:xfrm>
            <a:off x="3198055" y="1882576"/>
            <a:ext cx="5795890" cy="3587263"/>
          </a:xfrm>
          <a:prstGeom prst="rect">
            <a:avLst/>
          </a:prstGeom>
        </p:spPr>
      </p:pic>
      <p:sp>
        <p:nvSpPr>
          <p:cNvPr id="6" name="Google Shape;68;p10">
            <a:extLst>
              <a:ext uri="{FF2B5EF4-FFF2-40B4-BE49-F238E27FC236}">
                <a16:creationId xmlns:a16="http://schemas.microsoft.com/office/drawing/2014/main" id="{A6D7745C-1AF2-6B93-111E-008963357D33}"/>
              </a:ext>
            </a:extLst>
          </p:cNvPr>
          <p:cNvSpPr txBox="1"/>
          <p:nvPr/>
        </p:nvSpPr>
        <p:spPr>
          <a:xfrm>
            <a:off x="3445452" y="5400040"/>
            <a:ext cx="5301096" cy="8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106680">
              <a:lnSpc>
                <a:spcPct val="150000"/>
              </a:lnSpc>
              <a:buSzPts val="2200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Avoids resource starvation</a:t>
            </a:r>
            <a:endParaRPr sz="2880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817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smi Dikenalkan, AMD Ryzen 3000 XT Lebih Kencang di Harga yang Sama">
            <a:extLst>
              <a:ext uri="{FF2B5EF4-FFF2-40B4-BE49-F238E27FC236}">
                <a16:creationId xmlns:a16="http://schemas.microsoft.com/office/drawing/2014/main" id="{69193A5F-2E51-CA7B-FF0B-6EBBAB73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16" y="2180539"/>
            <a:ext cx="3680913" cy="206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08153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-US" sz="4400" dirty="0"/>
              <a:t>Modern day processors</a:t>
            </a:r>
            <a:endParaRPr lang="en-US" sz="24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419080" y="633312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1028" name="Picture 4" descr="Intel Processor at Rs 12000 | Intel CPU Processor in Mumbai | ID:  16675884212">
            <a:extLst>
              <a:ext uri="{FF2B5EF4-FFF2-40B4-BE49-F238E27FC236}">
                <a16:creationId xmlns:a16="http://schemas.microsoft.com/office/drawing/2014/main" id="{35916170-80C5-A1CB-73DA-CC478139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577" y="3078399"/>
            <a:ext cx="2331720" cy="233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3C35B-BA0F-448A-7427-B2D3EEB1932D}"/>
              </a:ext>
            </a:extLst>
          </p:cNvPr>
          <p:cNvSpPr txBox="1"/>
          <p:nvPr/>
        </p:nvSpPr>
        <p:spPr>
          <a:xfrm>
            <a:off x="1239584" y="2386584"/>
            <a:ext cx="185623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 of order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A3CC1-E100-E1E0-1DEB-B1C1AE450F99}"/>
              </a:ext>
            </a:extLst>
          </p:cNvPr>
          <p:cNvSpPr txBox="1"/>
          <p:nvPr/>
        </p:nvSpPr>
        <p:spPr>
          <a:xfrm>
            <a:off x="1129693" y="4800721"/>
            <a:ext cx="185623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Sophisticated branch predictors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2EAFF-0018-F76D-0F10-BF95717B46BF}"/>
              </a:ext>
            </a:extLst>
          </p:cNvPr>
          <p:cNvSpPr txBox="1"/>
          <p:nvPr/>
        </p:nvSpPr>
        <p:spPr>
          <a:xfrm>
            <a:off x="8632961" y="3291614"/>
            <a:ext cx="219360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Cache prefetchers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05C4F-DD31-5004-F006-CC3A00E16413}"/>
              </a:ext>
            </a:extLst>
          </p:cNvPr>
          <p:cNvSpPr txBox="1"/>
          <p:nvPr/>
        </p:nvSpPr>
        <p:spPr>
          <a:xfrm>
            <a:off x="1599248" y="3212097"/>
            <a:ext cx="185623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Superscalar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4E858-4B31-7C38-98E6-5778FF3E7AE9}"/>
              </a:ext>
            </a:extLst>
          </p:cNvPr>
          <p:cNvSpPr txBox="1"/>
          <p:nvPr/>
        </p:nvSpPr>
        <p:spPr>
          <a:xfrm>
            <a:off x="8801649" y="2386583"/>
            <a:ext cx="185623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Value predictors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338D2-B1C0-BA40-25FE-FB7EC9FDDE7C}"/>
              </a:ext>
            </a:extLst>
          </p:cNvPr>
          <p:cNvSpPr txBox="1"/>
          <p:nvPr/>
        </p:nvSpPr>
        <p:spPr>
          <a:xfrm>
            <a:off x="8957727" y="4114098"/>
            <a:ext cx="219360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TLBs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839FB-10DD-56CD-6C30-9821A63D8F52}"/>
              </a:ext>
            </a:extLst>
          </p:cNvPr>
          <p:cNvSpPr txBox="1"/>
          <p:nvPr/>
        </p:nvSpPr>
        <p:spPr>
          <a:xfrm>
            <a:off x="8632961" y="4936582"/>
            <a:ext cx="219360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Cache hierarchy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66B39-7F51-D9BB-9673-23780121142B}"/>
              </a:ext>
            </a:extLst>
          </p:cNvPr>
          <p:cNvSpPr txBox="1"/>
          <p:nvPr/>
        </p:nvSpPr>
        <p:spPr>
          <a:xfrm>
            <a:off x="541305" y="4025757"/>
            <a:ext cx="244462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Speculative execution</a:t>
            </a:r>
          </a:p>
        </p:txBody>
      </p:sp>
    </p:spTree>
    <p:extLst>
      <p:ext uri="{BB962C8B-B14F-4D97-AF65-F5344CB8AC3E}">
        <p14:creationId xmlns:p14="http://schemas.microsoft.com/office/powerpoint/2010/main" val="2964879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 err="1"/>
              <a:t>LeapFrogging</a:t>
            </a:r>
            <a:endParaRPr lang="en-US" sz="576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587043-BE18-31A9-72A2-8D00B9504DAA}"/>
              </a:ext>
            </a:extLst>
          </p:cNvPr>
          <p:cNvSpPr/>
          <p:nvPr/>
        </p:nvSpPr>
        <p:spPr>
          <a:xfrm>
            <a:off x="3644559" y="4580926"/>
            <a:ext cx="1228286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L1D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C067FE-B9E5-C800-B9EE-2C710EDC664C}"/>
              </a:ext>
            </a:extLst>
          </p:cNvPr>
          <p:cNvSpPr/>
          <p:nvPr/>
        </p:nvSpPr>
        <p:spPr>
          <a:xfrm>
            <a:off x="3402330" y="3754565"/>
            <a:ext cx="1712741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L2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E240EB-216C-0F34-49CB-A3CEF20D70E6}"/>
              </a:ext>
            </a:extLst>
          </p:cNvPr>
          <p:cNvSpPr/>
          <p:nvPr/>
        </p:nvSpPr>
        <p:spPr>
          <a:xfrm>
            <a:off x="3165818" y="2928204"/>
            <a:ext cx="2185768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LLC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199086-62E1-98C0-E620-1732742AAD95}"/>
              </a:ext>
            </a:extLst>
          </p:cNvPr>
          <p:cNvSpPr/>
          <p:nvPr/>
        </p:nvSpPr>
        <p:spPr>
          <a:xfrm>
            <a:off x="2170530" y="2133202"/>
            <a:ext cx="4176346" cy="4858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DRAM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ACAC19-3B30-1744-303D-F9B7319A7319}"/>
              </a:ext>
            </a:extLst>
          </p:cNvPr>
          <p:cNvCxnSpPr>
            <a:cxnSpLocks/>
          </p:cNvCxnSpPr>
          <p:nvPr/>
        </p:nvCxnSpPr>
        <p:spPr>
          <a:xfrm flipH="1" flipV="1">
            <a:off x="4258701" y="4240450"/>
            <a:ext cx="1" cy="340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5429E3-7B8B-A39C-C45A-E3D9DB33862F}"/>
              </a:ext>
            </a:extLst>
          </p:cNvPr>
          <p:cNvCxnSpPr/>
          <p:nvPr/>
        </p:nvCxnSpPr>
        <p:spPr>
          <a:xfrm flipV="1">
            <a:off x="4258700" y="3432394"/>
            <a:ext cx="0" cy="30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1EE89F-8FFA-ECF6-8639-FAA0FFE89248}"/>
              </a:ext>
            </a:extLst>
          </p:cNvPr>
          <p:cNvCxnSpPr/>
          <p:nvPr/>
        </p:nvCxnSpPr>
        <p:spPr>
          <a:xfrm flipV="1">
            <a:off x="4258702" y="2619087"/>
            <a:ext cx="0" cy="30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75167D-1F17-5B20-93AD-0C45405A7C3A}"/>
              </a:ext>
            </a:extLst>
          </p:cNvPr>
          <p:cNvSpPr/>
          <p:nvPr/>
        </p:nvSpPr>
        <p:spPr>
          <a:xfrm>
            <a:off x="3287737" y="5330880"/>
            <a:ext cx="2944546" cy="821832"/>
          </a:xfrm>
          <a:prstGeom prst="roundRect">
            <a:avLst/>
          </a:prstGeom>
          <a:pattFill prst="narVert">
            <a:fgClr>
              <a:schemeClr val="lt1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CPU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B201E-41BE-23C6-9DA8-3702CDF2325C}"/>
              </a:ext>
            </a:extLst>
          </p:cNvPr>
          <p:cNvCxnSpPr>
            <a:cxnSpLocks/>
          </p:cNvCxnSpPr>
          <p:nvPr/>
        </p:nvCxnSpPr>
        <p:spPr>
          <a:xfrm flipH="1" flipV="1">
            <a:off x="4258700" y="5066811"/>
            <a:ext cx="6156" cy="27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F2B511-12F8-BF76-7710-77118D1174DA}"/>
              </a:ext>
            </a:extLst>
          </p:cNvPr>
          <p:cNvSpPr/>
          <p:nvPr/>
        </p:nvSpPr>
        <p:spPr>
          <a:xfrm>
            <a:off x="5091480" y="4596166"/>
            <a:ext cx="970670" cy="48588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GM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68CA20-741E-BA70-BABA-D042391527FA}"/>
              </a:ext>
            </a:extLst>
          </p:cNvPr>
          <p:cNvCxnSpPr>
            <a:cxnSpLocks/>
          </p:cNvCxnSpPr>
          <p:nvPr/>
        </p:nvCxnSpPr>
        <p:spPr>
          <a:xfrm flipH="1" flipV="1">
            <a:off x="5583556" y="5066813"/>
            <a:ext cx="6156" cy="27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6073357-49F6-7E1D-3094-1BA4C2EEDB24}"/>
              </a:ext>
            </a:extLst>
          </p:cNvPr>
          <p:cNvSpPr/>
          <p:nvPr/>
        </p:nvSpPr>
        <p:spPr>
          <a:xfrm>
            <a:off x="1927202" y="4580926"/>
            <a:ext cx="1712741" cy="4858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MSHR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4284751-7073-CAAB-FFD6-112D12403503}"/>
              </a:ext>
            </a:extLst>
          </p:cNvPr>
          <p:cNvSpPr/>
          <p:nvPr/>
        </p:nvSpPr>
        <p:spPr>
          <a:xfrm>
            <a:off x="1453076" y="2922569"/>
            <a:ext cx="1712741" cy="4858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MSHR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91B45C-BB18-EFB7-F818-A62E5792B8FD}"/>
              </a:ext>
            </a:extLst>
          </p:cNvPr>
          <p:cNvSpPr/>
          <p:nvPr/>
        </p:nvSpPr>
        <p:spPr>
          <a:xfrm>
            <a:off x="1711046" y="3753959"/>
            <a:ext cx="1712741" cy="4858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60" dirty="0"/>
              <a:t>MSHR</a:t>
            </a:r>
          </a:p>
        </p:txBody>
      </p:sp>
      <p:sp>
        <p:nvSpPr>
          <p:cNvPr id="20" name="Google Shape;68;p10">
            <a:extLst>
              <a:ext uri="{FF2B5EF4-FFF2-40B4-BE49-F238E27FC236}">
                <a16:creationId xmlns:a16="http://schemas.microsoft.com/office/drawing/2014/main" id="{24132CD8-3E8C-1853-2B1A-258C6D8B1442}"/>
              </a:ext>
            </a:extLst>
          </p:cNvPr>
          <p:cNvSpPr txBox="1"/>
          <p:nvPr/>
        </p:nvSpPr>
        <p:spPr>
          <a:xfrm>
            <a:off x="6509442" y="1903433"/>
            <a:ext cx="4959112" cy="2880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548640" indent="-441960">
              <a:buSzPts val="2200"/>
              <a:buFont typeface="Arial" panose="020B0604020202020204" pitchFamily="34" charset="0"/>
              <a:buChar char="•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MSHR:</a:t>
            </a:r>
          </a:p>
          <a:p>
            <a:pPr marL="106680" lvl="1">
              <a:buSzPts val="2200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           stores miss status</a:t>
            </a:r>
          </a:p>
          <a:p>
            <a:pPr marL="106680" lvl="1">
              <a:buSzPts val="2200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           enables parallel misses</a:t>
            </a:r>
          </a:p>
          <a:p>
            <a:pPr marL="106680" lvl="1">
              <a:buSzPts val="2200"/>
            </a:pPr>
            <a:endParaRPr lang="en-US" sz="2880" dirty="0">
              <a:latin typeface="Cambria"/>
              <a:ea typeface="Cambria"/>
              <a:cs typeface="Cambria"/>
              <a:sym typeface="Cambria"/>
            </a:endParaRPr>
          </a:p>
          <a:p>
            <a:pPr marL="548640" indent="-441960">
              <a:buSzPts val="2200"/>
              <a:buFont typeface="Arial" panose="020B0604020202020204" pitchFamily="34" charset="0"/>
              <a:buChar char="•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Non-inclusive/ </a:t>
            </a:r>
          </a:p>
          <a:p>
            <a:pPr marL="106680">
              <a:buSzPts val="2200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     non-exclusive cache</a:t>
            </a:r>
            <a:endParaRPr sz="2880" dirty="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0C50B8CA-0DD3-DFDE-526C-1EE54AE375A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07578" y="2539853"/>
            <a:ext cx="2597930" cy="2486465"/>
          </a:xfrm>
          <a:prstGeom prst="curvedConnector3">
            <a:avLst>
              <a:gd name="adj1" fmla="val -233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55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 err="1"/>
              <a:t>LeapFrogging</a:t>
            </a:r>
            <a:endParaRPr lang="en-US" sz="576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dirty="0" smtClean="0"/>
              <a:pPr/>
              <a:t>21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3426D-988E-9D31-2051-C885EAFD6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1" t="38390" r="42222" b="28014"/>
          <a:stretch/>
        </p:blipFill>
        <p:spPr>
          <a:xfrm>
            <a:off x="1549046" y="1995844"/>
            <a:ext cx="9093908" cy="3246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033DD-09DB-063D-1EE6-99E1319D3DB8}"/>
              </a:ext>
            </a:extLst>
          </p:cNvPr>
          <p:cNvSpPr txBox="1"/>
          <p:nvPr/>
        </p:nvSpPr>
        <p:spPr>
          <a:xfrm>
            <a:off x="983640" y="5617796"/>
            <a:ext cx="1033648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/>
              <a:t>Older instruction can kick out MSHR entry of newer instruction</a:t>
            </a:r>
          </a:p>
        </p:txBody>
      </p:sp>
    </p:spTree>
    <p:extLst>
      <p:ext uri="{BB962C8B-B14F-4D97-AF65-F5344CB8AC3E}">
        <p14:creationId xmlns:p14="http://schemas.microsoft.com/office/powerpoint/2010/main" val="236411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9D3A-E0FE-BE3D-0916-0F1FBC71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Performance evaluation: SPEC 2006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F45C4-C4C6-2390-2387-578CF5B29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52D63E4-0F0B-3209-5CE9-7CFBCB154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6" t="20598" r="8850" b="29568"/>
          <a:stretch/>
        </p:blipFill>
        <p:spPr>
          <a:xfrm>
            <a:off x="1045779" y="1933350"/>
            <a:ext cx="9721923" cy="3448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4DE983-0472-CB80-59E4-60139EA39B97}"/>
              </a:ext>
            </a:extLst>
          </p:cNvPr>
          <p:cNvSpPr txBox="1"/>
          <p:nvPr/>
        </p:nvSpPr>
        <p:spPr>
          <a:xfrm>
            <a:off x="1545022" y="5766676"/>
            <a:ext cx="9093199" cy="430887"/>
          </a:xfrm>
          <a:prstGeom prst="rect">
            <a:avLst/>
          </a:prstGeom>
          <a:solidFill>
            <a:srgbClr val="FFE1E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err="1">
                <a:latin typeface="+mn-lt"/>
                <a:ea typeface="+mn-ea"/>
                <a:cs typeface="+mn-cs"/>
              </a:rPr>
              <a:t>GhostMinion</a:t>
            </a:r>
            <a:r>
              <a:rPr lang="en-US" sz="2200" dirty="0">
                <a:latin typeface="+mn-lt"/>
                <a:ea typeface="+mn-ea"/>
                <a:cs typeface="+mn-cs"/>
              </a:rPr>
              <a:t> 2.5% slowdown compared to 4% slowdown for </a:t>
            </a:r>
            <a:r>
              <a:rPr lang="en-US" sz="2200" dirty="0" err="1">
                <a:latin typeface="+mn-lt"/>
                <a:ea typeface="+mn-ea"/>
                <a:cs typeface="+mn-cs"/>
              </a:rPr>
              <a:t>MuonTrap</a:t>
            </a:r>
            <a:endParaRPr lang="en-US" sz="220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1716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9D3A-E0FE-BE3D-0916-0F1FBC71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2596"/>
            <a:ext cx="11360800" cy="763560"/>
          </a:xfrm>
        </p:spPr>
        <p:txBody>
          <a:bodyPr/>
          <a:lstStyle/>
          <a:p>
            <a:r>
              <a:rPr lang="en-GB" sz="4800" dirty="0"/>
              <a:t>Evaluation setup?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F45C4-C4C6-2390-2387-578CF5B29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9100838C-C027-CA71-271E-BB2F1DF9F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72" t="20963" r="8559" b="12112"/>
          <a:stretch/>
        </p:blipFill>
        <p:spPr>
          <a:xfrm>
            <a:off x="937431" y="1644071"/>
            <a:ext cx="5748296" cy="43319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63CBF2-1C3D-DE8D-265B-B6A39FE0F4F0}"/>
              </a:ext>
            </a:extLst>
          </p:cNvPr>
          <p:cNvSpPr/>
          <p:nvPr/>
        </p:nvSpPr>
        <p:spPr>
          <a:xfrm>
            <a:off x="2697654" y="2356068"/>
            <a:ext cx="3617310" cy="394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64EE0-0E5A-8832-95A2-B7EF0C2BE23A}"/>
              </a:ext>
            </a:extLst>
          </p:cNvPr>
          <p:cNvSpPr txBox="1"/>
          <p:nvPr/>
        </p:nvSpPr>
        <p:spPr>
          <a:xfrm>
            <a:off x="7392275" y="2040758"/>
            <a:ext cx="3649388" cy="1869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50" dirty="0"/>
              <a:t>Modern processors:</a:t>
            </a:r>
          </a:p>
          <a:p>
            <a:pPr marL="285750" indent="-285750">
              <a:buChar char="•"/>
            </a:pPr>
            <a:r>
              <a:rPr lang="en-GB" sz="1650" dirty="0"/>
              <a:t>Large ROB</a:t>
            </a:r>
          </a:p>
          <a:p>
            <a:pPr marL="285750" indent="-285750">
              <a:buChar char="•"/>
            </a:pPr>
            <a:r>
              <a:rPr lang="en-GB" sz="1650" dirty="0"/>
              <a:t>Large Load-Store queue</a:t>
            </a:r>
          </a:p>
          <a:p>
            <a:pPr marL="285750" indent="-285750">
              <a:buChar char="•"/>
            </a:pPr>
            <a:r>
              <a:rPr lang="en-GB" sz="1650" dirty="0"/>
              <a:t>Aggressive hardware prefetchers</a:t>
            </a:r>
          </a:p>
          <a:p>
            <a:pPr marL="285750" indent="-285750">
              <a:buChar char="•"/>
            </a:pPr>
            <a:r>
              <a:rPr lang="en-GB" sz="1650" dirty="0"/>
              <a:t>VIPT cache</a:t>
            </a:r>
          </a:p>
          <a:p>
            <a:pPr marL="285750" indent="-285750">
              <a:buChar char="•"/>
            </a:pPr>
            <a:r>
              <a:rPr lang="en-GB" sz="1650" dirty="0"/>
              <a:t>Multi-level TLBs</a:t>
            </a:r>
          </a:p>
          <a:p>
            <a:pPr marL="285750" indent="-285750">
              <a:buChar char="•"/>
            </a:pPr>
            <a:r>
              <a:rPr lang="en-GB" sz="1650" dirty="0"/>
              <a:t>Multiple page table walkers</a:t>
            </a:r>
          </a:p>
        </p:txBody>
      </p:sp>
      <p:pic>
        <p:nvPicPr>
          <p:cNvPr id="14" name="Picture 14" descr="A picture containing text, monitor, screen, black&#10;&#10;Description automatically generated">
            <a:extLst>
              <a:ext uri="{FF2B5EF4-FFF2-40B4-BE49-F238E27FC236}">
                <a16:creationId xmlns:a16="http://schemas.microsoft.com/office/drawing/2014/main" id="{2EF5580B-5B6C-68D1-E6B6-EF5A92025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33" t="16613" r="16613" b="17891"/>
          <a:stretch/>
        </p:blipFill>
        <p:spPr>
          <a:xfrm>
            <a:off x="8017642" y="4585460"/>
            <a:ext cx="1393769" cy="13762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40FEA5-68C6-1A8C-8AEE-B975CE7F867C}"/>
              </a:ext>
            </a:extLst>
          </p:cNvPr>
          <p:cNvSpPr txBox="1"/>
          <p:nvPr/>
        </p:nvSpPr>
        <p:spPr>
          <a:xfrm>
            <a:off x="7593722" y="6013990"/>
            <a:ext cx="3649388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50" dirty="0"/>
              <a:t>ROB size: 600 entries</a:t>
            </a:r>
          </a:p>
        </p:txBody>
      </p:sp>
    </p:spTree>
    <p:extLst>
      <p:ext uri="{BB962C8B-B14F-4D97-AF65-F5344CB8AC3E}">
        <p14:creationId xmlns:p14="http://schemas.microsoft.com/office/powerpoint/2010/main" val="4214592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9D3A-E0FE-BE3D-0916-0F1FBC71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99188"/>
            <a:ext cx="11360800" cy="763560"/>
          </a:xfrm>
        </p:spPr>
        <p:txBody>
          <a:bodyPr/>
          <a:lstStyle/>
          <a:p>
            <a:r>
              <a:rPr lang="en-GB" sz="4400" dirty="0"/>
              <a:t>What is the big deal? The problem(s)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F45C4-C4C6-2390-2387-578CF5B29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C3E69-803A-169A-789A-4B7134DF5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indent="0">
              <a:lnSpc>
                <a:spcPct val="114999"/>
              </a:lnSpc>
              <a:buNone/>
            </a:pPr>
            <a:r>
              <a:rPr lang="en-GB" dirty="0"/>
              <a:t>Evaluation setup does not model modern processors with heterogeneous workloads </a:t>
            </a:r>
          </a:p>
          <a:p>
            <a:pPr marL="617220" indent="-571500">
              <a:lnSpc>
                <a:spcPct val="114999"/>
              </a:lnSpc>
              <a:buAutoNum type="romanLcParenR"/>
            </a:pPr>
            <a:r>
              <a:rPr lang="en-GB" dirty="0"/>
              <a:t>Larger ROB </a:t>
            </a:r>
            <a:r>
              <a:rPr lang="en-GB" dirty="0">
                <a:sym typeface="Wingdings" panose="05000000000000000000" pitchFamily="2" charset="2"/>
              </a:rPr>
              <a:t>, </a:t>
            </a:r>
            <a:r>
              <a:rPr lang="en-GB" dirty="0"/>
              <a:t>higher branch resolution latency </a:t>
            </a:r>
            <a:r>
              <a:rPr lang="en-GB" dirty="0">
                <a:sym typeface="Wingdings" panose="05000000000000000000" pitchFamily="2" charset="2"/>
              </a:rPr>
              <a:t> </a:t>
            </a:r>
          </a:p>
          <a:p>
            <a:pPr marL="617220" indent="-571500">
              <a:lnSpc>
                <a:spcPct val="114999"/>
              </a:lnSpc>
              <a:buAutoNum type="romanLcParenR"/>
            </a:pPr>
            <a:r>
              <a:rPr lang="en-GB" dirty="0">
                <a:sym typeface="Wingdings" panose="05000000000000000000" pitchFamily="2" charset="2"/>
              </a:rPr>
              <a:t>On-commit prefetching only , prefetch timeliness    </a:t>
            </a:r>
          </a:p>
          <a:p>
            <a:pPr marL="617220" indent="-571500">
              <a:lnSpc>
                <a:spcPct val="114999"/>
              </a:lnSpc>
              <a:buAutoNum type="romanLcParenR"/>
            </a:pPr>
            <a:r>
              <a:rPr lang="en-GB" dirty="0">
                <a:sym typeface="Wingdings" panose="05000000000000000000" pitchFamily="2" charset="2"/>
              </a:rPr>
              <a:t>TLBs, PTWs, supporting structures, queues should be modified while handling speculative translations  </a:t>
            </a:r>
            <a:endParaRPr lang="en-GB" dirty="0"/>
          </a:p>
          <a:p>
            <a:pPr marL="45720" indent="0">
              <a:lnSpc>
                <a:spcPct val="114999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751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9D3A-E0FE-BE3D-0916-0F1FBC71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52" y="396016"/>
            <a:ext cx="11360800" cy="763560"/>
          </a:xfrm>
        </p:spPr>
        <p:txBody>
          <a:bodyPr/>
          <a:lstStyle/>
          <a:p>
            <a:r>
              <a:rPr lang="en-US" sz="5400" dirty="0"/>
              <a:t>The 1</a:t>
            </a:r>
            <a:r>
              <a:rPr lang="en-US" sz="5400" baseline="30000" dirty="0"/>
              <a:t>st</a:t>
            </a:r>
            <a:r>
              <a:rPr lang="en-US" sz="5400" dirty="0"/>
              <a:t>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F45C4-C4C6-2390-2387-578CF5B29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C3E69-803A-169A-789A-4B7134DF5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implement </a:t>
            </a:r>
            <a:r>
              <a:rPr lang="en-GB" dirty="0" err="1"/>
              <a:t>GhostMinion</a:t>
            </a:r>
            <a:r>
              <a:rPr lang="en-GB" dirty="0"/>
              <a:t> (GM) and evaluate/analyse the performance overhead with modern </a:t>
            </a:r>
            <a:r>
              <a:rPr lang="en-GB" dirty="0" err="1"/>
              <a:t>cpu</a:t>
            </a:r>
            <a:r>
              <a:rPr lang="en-GB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1768023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9D3A-E0FE-BE3D-0916-0F1FBC71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46246"/>
            <a:ext cx="11360800" cy="763560"/>
          </a:xfrm>
        </p:spPr>
        <p:txBody>
          <a:bodyPr/>
          <a:lstStyle/>
          <a:p>
            <a:r>
              <a:rPr lang="en-GB" sz="5400" dirty="0"/>
              <a:t>Implementation details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F45C4-C4C6-2390-2387-578CF5B29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6DA7B-6B67-90C7-26E5-55219973CED3}"/>
              </a:ext>
            </a:extLst>
          </p:cNvPr>
          <p:cNvSpPr/>
          <p:nvPr/>
        </p:nvSpPr>
        <p:spPr>
          <a:xfrm>
            <a:off x="3240688" y="1926895"/>
            <a:ext cx="2005724" cy="1121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cs typeface="Arial"/>
              </a:rPr>
              <a:t>Out-of-order CPU</a:t>
            </a:r>
            <a:endParaRPr lang="en-US" sz="2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CBA60-B9F4-EF85-876E-0485411D6919}"/>
              </a:ext>
            </a:extLst>
          </p:cNvPr>
          <p:cNvSpPr/>
          <p:nvPr/>
        </p:nvSpPr>
        <p:spPr>
          <a:xfrm>
            <a:off x="3240689" y="3783722"/>
            <a:ext cx="2005724" cy="1121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dirty="0">
                <a:cs typeface="Arial"/>
              </a:rPr>
              <a:t>Cache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0F16C-241F-8E92-8069-FBE3FE865654}"/>
              </a:ext>
            </a:extLst>
          </p:cNvPr>
          <p:cNvSpPr/>
          <p:nvPr/>
        </p:nvSpPr>
        <p:spPr>
          <a:xfrm>
            <a:off x="6428825" y="1926893"/>
            <a:ext cx="2005724" cy="1121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dirty="0">
                <a:cs typeface="Arial"/>
              </a:rPr>
              <a:t>Page table walker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6F4373-031E-83E9-A652-13669B4E7E70}"/>
              </a:ext>
            </a:extLst>
          </p:cNvPr>
          <p:cNvSpPr/>
          <p:nvPr/>
        </p:nvSpPr>
        <p:spPr>
          <a:xfrm>
            <a:off x="6428824" y="3783720"/>
            <a:ext cx="2005724" cy="1121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dirty="0">
                <a:cs typeface="Arial"/>
              </a:rPr>
              <a:t>DRAM</a:t>
            </a:r>
          </a:p>
          <a:p>
            <a:pPr algn="ctr"/>
            <a:r>
              <a:rPr lang="en-GB" sz="2400" dirty="0">
                <a:cs typeface="Arial"/>
              </a:rPr>
              <a:t>controller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9B88D82-8571-47F2-5857-7C2895BFA3D0}"/>
              </a:ext>
            </a:extLst>
          </p:cNvPr>
          <p:cNvSpPr/>
          <p:nvPr/>
        </p:nvSpPr>
        <p:spPr>
          <a:xfrm>
            <a:off x="3503448" y="5465379"/>
            <a:ext cx="1375103" cy="6744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50" dirty="0">
                <a:cs typeface="Arial"/>
              </a:rPr>
              <a:t>Instruction cache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C2F823-7FDE-DE48-A799-24629F6CF56F}"/>
              </a:ext>
            </a:extLst>
          </p:cNvPr>
          <p:cNvSpPr/>
          <p:nvPr/>
        </p:nvSpPr>
        <p:spPr>
          <a:xfrm>
            <a:off x="5272689" y="5465378"/>
            <a:ext cx="1331310" cy="6744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50" dirty="0">
                <a:cs typeface="Arial"/>
              </a:rPr>
              <a:t>Data </a:t>
            </a:r>
            <a:endParaRPr lang="en-US" dirty="0">
              <a:cs typeface="Arial"/>
            </a:endParaRPr>
          </a:p>
          <a:p>
            <a:pPr algn="ctr"/>
            <a:r>
              <a:rPr lang="en-GB" sz="1650" dirty="0">
                <a:cs typeface="Arial"/>
              </a:rPr>
              <a:t>cache</a:t>
            </a:r>
            <a:endParaRPr lang="en-US" sz="1650" dirty="0">
              <a:cs typeface="Arial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AFFC56-3A64-24E0-9618-741A8657D03B}"/>
              </a:ext>
            </a:extLst>
          </p:cNvPr>
          <p:cNvSpPr/>
          <p:nvPr/>
        </p:nvSpPr>
        <p:spPr>
          <a:xfrm>
            <a:off x="1777999" y="5465377"/>
            <a:ext cx="1331310" cy="6744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50" dirty="0">
                <a:cs typeface="Arial"/>
              </a:rPr>
              <a:t>TLB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D5ADFA-4F84-3AB6-ABAF-F4F4C79215E7}"/>
              </a:ext>
            </a:extLst>
          </p:cNvPr>
          <p:cNvCxnSpPr/>
          <p:nvPr/>
        </p:nvCxnSpPr>
        <p:spPr>
          <a:xfrm flipH="1">
            <a:off x="4167571" y="4904170"/>
            <a:ext cx="5255" cy="56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68C1E1-B683-9958-2AC6-3DA71A878EB6}"/>
              </a:ext>
            </a:extLst>
          </p:cNvPr>
          <p:cNvCxnSpPr>
            <a:cxnSpLocks/>
          </p:cNvCxnSpPr>
          <p:nvPr/>
        </p:nvCxnSpPr>
        <p:spPr>
          <a:xfrm>
            <a:off x="4733376" y="4904170"/>
            <a:ext cx="1185919" cy="54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749272-E158-66DB-01A4-B2E98F6FC940}"/>
              </a:ext>
            </a:extLst>
          </p:cNvPr>
          <p:cNvCxnSpPr>
            <a:cxnSpLocks/>
          </p:cNvCxnSpPr>
          <p:nvPr/>
        </p:nvCxnSpPr>
        <p:spPr>
          <a:xfrm flipH="1">
            <a:off x="2450879" y="4904168"/>
            <a:ext cx="1380357" cy="54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3F649C-26EC-8C44-1647-678D53EC9883}"/>
              </a:ext>
            </a:extLst>
          </p:cNvPr>
          <p:cNvSpPr txBox="1"/>
          <p:nvPr/>
        </p:nvSpPr>
        <p:spPr>
          <a:xfrm>
            <a:off x="1340068" y="4256688"/>
            <a:ext cx="1731251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50" dirty="0"/>
              <a:t>5k lines of code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3E4FC-EC12-D636-C05C-6AFBD15060C5}"/>
              </a:ext>
            </a:extLst>
          </p:cNvPr>
          <p:cNvSpPr txBox="1"/>
          <p:nvPr/>
        </p:nvSpPr>
        <p:spPr>
          <a:xfrm>
            <a:off x="1340067" y="2285997"/>
            <a:ext cx="1731251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50" dirty="0"/>
              <a:t>3k lines of code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C35EC-0746-8A00-59ED-DA336FAEBE21}"/>
              </a:ext>
            </a:extLst>
          </p:cNvPr>
          <p:cNvSpPr txBox="1"/>
          <p:nvPr/>
        </p:nvSpPr>
        <p:spPr>
          <a:xfrm>
            <a:off x="8644756" y="2285996"/>
            <a:ext cx="1731251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50" dirty="0"/>
              <a:t>1k lines of code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7A9A4-E5D1-BAC3-ABF0-8CA803E38A64}"/>
              </a:ext>
            </a:extLst>
          </p:cNvPr>
          <p:cNvSpPr txBox="1"/>
          <p:nvPr/>
        </p:nvSpPr>
        <p:spPr>
          <a:xfrm>
            <a:off x="8732341" y="4212892"/>
            <a:ext cx="1731251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50" dirty="0"/>
              <a:t>1k lines of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77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9D3A-E0FE-BE3D-0916-0F1FBC71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61417"/>
            <a:ext cx="11360800" cy="763560"/>
          </a:xfrm>
        </p:spPr>
        <p:txBody>
          <a:bodyPr/>
          <a:lstStyle/>
          <a:p>
            <a:r>
              <a:rPr lang="en-GB" sz="5400" dirty="0"/>
              <a:t>Implementation challenges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F45C4-C4C6-2390-2387-578CF5B29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FD8E25-448A-23D2-A1F2-21AF4B356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11360800" cy="5000760"/>
          </a:xfrm>
        </p:spPr>
        <p:txBody>
          <a:bodyPr/>
          <a:lstStyle/>
          <a:p>
            <a:r>
              <a:rPr lang="en-GB" dirty="0"/>
              <a:t>Goal: To integrate another cache level(GM)</a:t>
            </a:r>
          </a:p>
          <a:p>
            <a:pPr>
              <a:lnSpc>
                <a:spcPct val="114999"/>
              </a:lnSpc>
            </a:pPr>
            <a:r>
              <a:rPr lang="en-GB" dirty="0"/>
              <a:t>Complexities: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01EBF-C886-F7B4-55D0-37DD9E389434}"/>
              </a:ext>
            </a:extLst>
          </p:cNvPr>
          <p:cNvSpPr/>
          <p:nvPr/>
        </p:nvSpPr>
        <p:spPr>
          <a:xfrm>
            <a:off x="3074273" y="3485929"/>
            <a:ext cx="2005724" cy="1121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cs typeface="Arial"/>
              </a:rPr>
              <a:t>Out-of-order CPU</a:t>
            </a:r>
            <a:endParaRPr lang="en-US" sz="2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E2489E-9C18-39EE-8DFC-C45851633F73}"/>
              </a:ext>
            </a:extLst>
          </p:cNvPr>
          <p:cNvSpPr/>
          <p:nvPr/>
        </p:nvSpPr>
        <p:spPr>
          <a:xfrm>
            <a:off x="6586482" y="3485929"/>
            <a:ext cx="2005724" cy="1121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dirty="0">
                <a:cs typeface="Arial"/>
              </a:rPr>
              <a:t>Cache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4CE3E-3045-3901-09D5-3EF483FA5A87}"/>
              </a:ext>
            </a:extLst>
          </p:cNvPr>
          <p:cNvSpPr txBox="1"/>
          <p:nvPr/>
        </p:nvSpPr>
        <p:spPr>
          <a:xfrm>
            <a:off x="2583792" y="5018689"/>
            <a:ext cx="2808561" cy="13619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GB" sz="1650" dirty="0"/>
              <a:t>Out-of-order functionality</a:t>
            </a:r>
          </a:p>
          <a:p>
            <a:pPr marL="285750" indent="-285750">
              <a:buChar char="•"/>
            </a:pPr>
            <a:r>
              <a:rPr lang="en-GB" sz="1650" dirty="0"/>
              <a:t>Dependency resolution</a:t>
            </a:r>
          </a:p>
          <a:p>
            <a:pPr marL="285750" indent="-285750">
              <a:buChar char="•"/>
            </a:pPr>
            <a:r>
              <a:rPr lang="en-GB" sz="1650" dirty="0"/>
              <a:t>Load-store queue with data forwarding</a:t>
            </a:r>
          </a:p>
          <a:p>
            <a:pPr marL="285750" indent="-285750">
              <a:buChar char="•"/>
            </a:pPr>
            <a:endParaRPr lang="en-GB" sz="1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B5104E-AB35-F17B-1185-8550B03F7140}"/>
              </a:ext>
            </a:extLst>
          </p:cNvPr>
          <p:cNvSpPr txBox="1"/>
          <p:nvPr/>
        </p:nvSpPr>
        <p:spPr>
          <a:xfrm>
            <a:off x="6279929" y="5079998"/>
            <a:ext cx="308007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GB" sz="1650" dirty="0"/>
              <a:t>Virtually indexed physically tagged (VIPT) cache</a:t>
            </a:r>
          </a:p>
        </p:txBody>
      </p:sp>
    </p:spTree>
    <p:extLst>
      <p:ext uri="{BB962C8B-B14F-4D97-AF65-F5344CB8AC3E}">
        <p14:creationId xmlns:p14="http://schemas.microsoft.com/office/powerpoint/2010/main" val="6045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9D3A-E0FE-BE3D-0916-0F1FBC71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Implementation challenges: VIPT cache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F45C4-C4C6-2390-2387-578CF5B29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B365F6-B658-013E-EC60-C64AAEBBFA5E}"/>
              </a:ext>
            </a:extLst>
          </p:cNvPr>
          <p:cNvSpPr/>
          <p:nvPr/>
        </p:nvSpPr>
        <p:spPr>
          <a:xfrm>
            <a:off x="1725445" y="5736893"/>
            <a:ext cx="4142829" cy="455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dirty="0">
                <a:cs typeface="Arial"/>
              </a:rPr>
              <a:t>CPU</a:t>
            </a:r>
            <a:endParaRPr lang="en-US" sz="2400" dirty="0" err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9746A6-C4F6-5E03-D122-03C7497D62F6}"/>
              </a:ext>
            </a:extLst>
          </p:cNvPr>
          <p:cNvCxnSpPr/>
          <p:nvPr/>
        </p:nvCxnSpPr>
        <p:spPr>
          <a:xfrm flipV="1">
            <a:off x="2727651" y="5293052"/>
            <a:ext cx="3504" cy="206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DB6BC4-8B5E-049A-0149-020C7DD8859E}"/>
              </a:ext>
            </a:extLst>
          </p:cNvPr>
          <p:cNvCxnSpPr>
            <a:cxnSpLocks/>
          </p:cNvCxnSpPr>
          <p:nvPr/>
        </p:nvCxnSpPr>
        <p:spPr>
          <a:xfrm flipV="1">
            <a:off x="3822479" y="5266777"/>
            <a:ext cx="3503" cy="232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B095E1-6FF3-9001-4893-814E2FA7BAAB}"/>
              </a:ext>
            </a:extLst>
          </p:cNvPr>
          <p:cNvCxnSpPr>
            <a:cxnSpLocks/>
          </p:cNvCxnSpPr>
          <p:nvPr/>
        </p:nvCxnSpPr>
        <p:spPr>
          <a:xfrm flipV="1">
            <a:off x="5320202" y="5293052"/>
            <a:ext cx="3503" cy="44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9400E4C-8877-4C06-7A2D-17D28057C719}"/>
              </a:ext>
            </a:extLst>
          </p:cNvPr>
          <p:cNvSpPr/>
          <p:nvPr/>
        </p:nvSpPr>
        <p:spPr>
          <a:xfrm>
            <a:off x="2268478" y="4817238"/>
            <a:ext cx="726968" cy="455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dirty="0">
                <a:cs typeface="Arial"/>
              </a:rPr>
              <a:t>L1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D8CA90-A0FB-39A2-C51D-7AC686BB5DBA}"/>
              </a:ext>
            </a:extLst>
          </p:cNvPr>
          <p:cNvSpPr/>
          <p:nvPr/>
        </p:nvSpPr>
        <p:spPr>
          <a:xfrm>
            <a:off x="3415856" y="4817236"/>
            <a:ext cx="726968" cy="455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dirty="0">
                <a:cs typeface="Arial"/>
              </a:rPr>
              <a:t>GM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726949-43BC-C391-03A2-789E937361CB}"/>
              </a:ext>
            </a:extLst>
          </p:cNvPr>
          <p:cNvSpPr/>
          <p:nvPr/>
        </p:nvSpPr>
        <p:spPr>
          <a:xfrm>
            <a:off x="4922338" y="4799718"/>
            <a:ext cx="849587" cy="455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dirty="0">
                <a:cs typeface="Arial"/>
              </a:rPr>
              <a:t>TLB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77493C-A7F1-36FC-6ECF-7D8BB036EF5B}"/>
              </a:ext>
            </a:extLst>
          </p:cNvPr>
          <p:cNvSpPr/>
          <p:nvPr/>
        </p:nvSpPr>
        <p:spPr>
          <a:xfrm>
            <a:off x="2417375" y="3696134"/>
            <a:ext cx="1506485" cy="455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dirty="0">
                <a:cs typeface="Arial"/>
              </a:rPr>
              <a:t>L2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2039B0-A21C-E4DE-6F9A-81F3D97BBE67}"/>
              </a:ext>
            </a:extLst>
          </p:cNvPr>
          <p:cNvSpPr/>
          <p:nvPr/>
        </p:nvSpPr>
        <p:spPr>
          <a:xfrm>
            <a:off x="2233443" y="2881581"/>
            <a:ext cx="1778001" cy="455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dirty="0">
                <a:cs typeface="Arial"/>
              </a:rPr>
              <a:t>LLC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6D6152-8644-46D4-837B-0FC3B2343B95}"/>
              </a:ext>
            </a:extLst>
          </p:cNvPr>
          <p:cNvSpPr/>
          <p:nvPr/>
        </p:nvSpPr>
        <p:spPr>
          <a:xfrm>
            <a:off x="1979442" y="2093304"/>
            <a:ext cx="2268483" cy="455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dirty="0">
                <a:cs typeface="Arial"/>
              </a:rPr>
              <a:t>DRAM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CE10083-C42C-6F85-6A5D-067521B20EE9}"/>
              </a:ext>
            </a:extLst>
          </p:cNvPr>
          <p:cNvSpPr/>
          <p:nvPr/>
        </p:nvSpPr>
        <p:spPr>
          <a:xfrm>
            <a:off x="4484413" y="3118069"/>
            <a:ext cx="1769240" cy="7357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50" dirty="0">
                <a:cs typeface="Arial"/>
              </a:rPr>
              <a:t>Page table walker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A5B074-6E6A-F0DD-AD4B-F93A9D40D63D}"/>
              </a:ext>
            </a:extLst>
          </p:cNvPr>
          <p:cNvCxnSpPr>
            <a:cxnSpLocks/>
          </p:cNvCxnSpPr>
          <p:nvPr/>
        </p:nvCxnSpPr>
        <p:spPr>
          <a:xfrm flipV="1">
            <a:off x="5381512" y="3865396"/>
            <a:ext cx="3503" cy="88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4FFCC1-319B-1A6E-E3DB-D1CE3B8A8DA9}"/>
              </a:ext>
            </a:extLst>
          </p:cNvPr>
          <p:cNvCxnSpPr>
            <a:cxnSpLocks/>
          </p:cNvCxnSpPr>
          <p:nvPr/>
        </p:nvCxnSpPr>
        <p:spPr>
          <a:xfrm flipH="1" flipV="1">
            <a:off x="4228878" y="2271326"/>
            <a:ext cx="1170151" cy="14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AD9D133-DD4C-E459-2406-DCA94241672A}"/>
              </a:ext>
            </a:extLst>
          </p:cNvPr>
          <p:cNvCxnSpPr/>
          <p:nvPr/>
        </p:nvCxnSpPr>
        <p:spPr>
          <a:xfrm flipH="1">
            <a:off x="5391042" y="2282606"/>
            <a:ext cx="5254" cy="83557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635613-205D-0896-47CA-C4DF4C0196AB}"/>
              </a:ext>
            </a:extLst>
          </p:cNvPr>
          <p:cNvCxnSpPr>
            <a:cxnSpLocks/>
          </p:cNvCxnSpPr>
          <p:nvPr/>
        </p:nvCxnSpPr>
        <p:spPr>
          <a:xfrm flipV="1">
            <a:off x="3778685" y="4154429"/>
            <a:ext cx="3503" cy="662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4613B4-F3A4-9770-59CC-D5F7012929C7}"/>
              </a:ext>
            </a:extLst>
          </p:cNvPr>
          <p:cNvCxnSpPr>
            <a:cxnSpLocks/>
          </p:cNvCxnSpPr>
          <p:nvPr/>
        </p:nvCxnSpPr>
        <p:spPr>
          <a:xfrm flipV="1">
            <a:off x="2683855" y="4154430"/>
            <a:ext cx="3503" cy="644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956BD-3EB2-62EB-DDF4-D93BEF631269}"/>
              </a:ext>
            </a:extLst>
          </p:cNvPr>
          <p:cNvCxnSpPr>
            <a:cxnSpLocks/>
          </p:cNvCxnSpPr>
          <p:nvPr/>
        </p:nvCxnSpPr>
        <p:spPr>
          <a:xfrm flipV="1">
            <a:off x="3165581" y="3348634"/>
            <a:ext cx="3503" cy="33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8CC841-86AD-5FE8-468F-9EBF6C6152D6}"/>
              </a:ext>
            </a:extLst>
          </p:cNvPr>
          <p:cNvCxnSpPr>
            <a:cxnSpLocks/>
          </p:cNvCxnSpPr>
          <p:nvPr/>
        </p:nvCxnSpPr>
        <p:spPr>
          <a:xfrm flipH="1" flipV="1">
            <a:off x="3177842" y="2551601"/>
            <a:ext cx="5255" cy="32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8BF548-EF43-5AEB-CFCF-E5ACD9472A6D}"/>
              </a:ext>
            </a:extLst>
          </p:cNvPr>
          <p:cNvSpPr txBox="1"/>
          <p:nvPr/>
        </p:nvSpPr>
        <p:spPr>
          <a:xfrm>
            <a:off x="6735379" y="1918137"/>
            <a:ext cx="424497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dirty="0"/>
              <a:t>Complexities:</a:t>
            </a:r>
          </a:p>
          <a:p>
            <a:endParaRPr lang="en-GB" sz="2000" dirty="0"/>
          </a:p>
          <a:p>
            <a:pPr marL="285750" indent="-285750">
              <a:buChar char="•"/>
            </a:pPr>
            <a:r>
              <a:rPr lang="en-GB" sz="2000" dirty="0"/>
              <a:t>Need to make sure MSHR and RQ are consistent</a:t>
            </a:r>
          </a:p>
          <a:p>
            <a:pPr marL="285750" indent="-285750">
              <a:buChar char="•"/>
            </a:pPr>
            <a:r>
              <a:rPr lang="en-GB" sz="2000" dirty="0"/>
              <a:t>While filling, need to take of appropriate addressing</a:t>
            </a:r>
          </a:p>
          <a:p>
            <a:endParaRPr lang="en-GB" sz="2000" dirty="0"/>
          </a:p>
          <a:p>
            <a:pPr marL="285750" indent="-285750">
              <a:buChar char="•"/>
            </a:pPr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7BD4C-9288-4595-48B7-0E92E7C11383}"/>
              </a:ext>
            </a:extLst>
          </p:cNvPr>
          <p:cNvSpPr/>
          <p:nvPr/>
        </p:nvSpPr>
        <p:spPr>
          <a:xfrm>
            <a:off x="1234960" y="3634823"/>
            <a:ext cx="762002" cy="218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 dirty="0">
                <a:cs typeface="Arial"/>
              </a:rPr>
              <a:t>MSHR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51D689-3235-4E65-9246-1170BA0956B3}"/>
              </a:ext>
            </a:extLst>
          </p:cNvPr>
          <p:cNvSpPr/>
          <p:nvPr/>
        </p:nvSpPr>
        <p:spPr>
          <a:xfrm>
            <a:off x="1234959" y="3976408"/>
            <a:ext cx="762002" cy="21896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 dirty="0">
                <a:cs typeface="Arial"/>
              </a:rPr>
              <a:t>RQ</a:t>
            </a:r>
            <a:endParaRPr lang="en-US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A1E67C-A1B0-F909-9F94-A3BEAD7956B2}"/>
              </a:ext>
            </a:extLst>
          </p:cNvPr>
          <p:cNvSpPr/>
          <p:nvPr/>
        </p:nvSpPr>
        <p:spPr>
          <a:xfrm>
            <a:off x="1217442" y="4799719"/>
            <a:ext cx="762002" cy="22772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 dirty="0">
                <a:cs typeface="Arial"/>
              </a:rPr>
              <a:t>MSHR</a:t>
            </a: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164CE-09C6-704A-ECBA-632F6CE2512C}"/>
              </a:ext>
            </a:extLst>
          </p:cNvPr>
          <p:cNvSpPr/>
          <p:nvPr/>
        </p:nvSpPr>
        <p:spPr>
          <a:xfrm>
            <a:off x="1226199" y="5141304"/>
            <a:ext cx="762002" cy="227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 dirty="0">
                <a:cs typeface="Arial"/>
              </a:rPr>
              <a:t>RQ</a:t>
            </a:r>
            <a:endParaRPr lang="en-US" sz="11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497A77-97F8-35F2-713F-7A8A48B81857}"/>
              </a:ext>
            </a:extLst>
          </p:cNvPr>
          <p:cNvCxnSpPr>
            <a:cxnSpLocks/>
          </p:cNvCxnSpPr>
          <p:nvPr/>
        </p:nvCxnSpPr>
        <p:spPr>
          <a:xfrm flipV="1">
            <a:off x="2742434" y="5483008"/>
            <a:ext cx="1063297" cy="525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309012-0B9D-E579-1529-C778AC6D5E5D}"/>
              </a:ext>
            </a:extLst>
          </p:cNvPr>
          <p:cNvCxnSpPr>
            <a:cxnSpLocks/>
          </p:cNvCxnSpPr>
          <p:nvPr/>
        </p:nvCxnSpPr>
        <p:spPr>
          <a:xfrm>
            <a:off x="3276709" y="5488261"/>
            <a:ext cx="3504" cy="25750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891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9D3A-E0FE-BE3D-0916-0F1FBC71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76351"/>
            <a:ext cx="11360800" cy="763560"/>
          </a:xfrm>
        </p:spPr>
        <p:txBody>
          <a:bodyPr/>
          <a:lstStyle/>
          <a:p>
            <a:r>
              <a:rPr lang="en-GB" sz="5400" dirty="0"/>
              <a:t>Ongoing work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F45C4-C4C6-2390-2387-578CF5B29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D4769-DE9F-49F4-91DE-97A815BF1651}"/>
              </a:ext>
            </a:extLst>
          </p:cNvPr>
          <p:cNvSpPr txBox="1"/>
          <p:nvPr/>
        </p:nvSpPr>
        <p:spPr>
          <a:xfrm>
            <a:off x="1147379" y="2049518"/>
            <a:ext cx="915275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GB" sz="3200" dirty="0"/>
              <a:t>To complete the implementation of </a:t>
            </a:r>
            <a:r>
              <a:rPr lang="en-GB" sz="3200" dirty="0" err="1"/>
              <a:t>GhostMinion</a:t>
            </a:r>
            <a:endParaRPr lang="en-GB" sz="3200" dirty="0"/>
          </a:p>
          <a:p>
            <a:pPr marL="628650" lvl="8" indent="-285750">
              <a:buChar char="•"/>
            </a:pPr>
            <a:r>
              <a:rPr lang="en-GB" sz="3200" dirty="0" err="1"/>
              <a:t>LeapFrogging</a:t>
            </a:r>
          </a:p>
          <a:p>
            <a:pPr marL="628650" lvl="8" indent="-285750">
              <a:buChar char="•"/>
            </a:pPr>
            <a:r>
              <a:rPr lang="en-GB" sz="3200" dirty="0"/>
              <a:t>Extend features to TLBs</a:t>
            </a:r>
          </a:p>
          <a:p>
            <a:pPr marL="285750" lvl="7" indent="-285750">
              <a:buChar char="•"/>
            </a:pPr>
            <a:r>
              <a:rPr lang="en-GB" sz="3200" dirty="0"/>
              <a:t>Idea: separate speculative cache hierarchy</a:t>
            </a:r>
          </a:p>
          <a:p>
            <a:pPr marL="285750" lvl="1" indent="-285750"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0395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419080" y="6333120"/>
            <a:ext cx="772920" cy="5248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3121020" y="1605450"/>
            <a:ext cx="5381640" cy="1328760"/>
          </a:xfrm>
          <a:prstGeom prst="roundRect">
            <a:avLst>
              <a:gd name="adj" fmla="val 14388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3120" dirty="0"/>
              <a:t>If ( x &lt; array1_size )</a:t>
            </a:r>
            <a:endParaRPr sz="3120" dirty="0"/>
          </a:p>
          <a:p>
            <a:pPr>
              <a:lnSpc>
                <a:spcPct val="115000"/>
              </a:lnSpc>
            </a:pPr>
            <a:r>
              <a:rPr lang="en" sz="3120" dirty="0"/>
              <a:t>	y = array2[ array1[ x ] ]</a:t>
            </a:r>
            <a:endParaRPr sz="3120" dirty="0"/>
          </a:p>
        </p:txBody>
      </p:sp>
      <p:sp>
        <p:nvSpPr>
          <p:cNvPr id="65" name="Google Shape;65;p10"/>
          <p:cNvSpPr txBox="1"/>
          <p:nvPr/>
        </p:nvSpPr>
        <p:spPr>
          <a:xfrm>
            <a:off x="1099380" y="1946551"/>
            <a:ext cx="2503440" cy="64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en" sz="276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Victim code</a:t>
            </a:r>
            <a:endParaRPr sz="276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8407230" y="1567381"/>
            <a:ext cx="3130560" cy="107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en" sz="276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Mistrains </a:t>
            </a:r>
            <a:endParaRPr sz="276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r>
              <a:rPr lang="en" sz="276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branch predictor </a:t>
            </a:r>
            <a:endParaRPr sz="276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7" name="Google Shape;67;p10"/>
          <p:cNvCxnSpPr/>
          <p:nvPr/>
        </p:nvCxnSpPr>
        <p:spPr>
          <a:xfrm flipH="1">
            <a:off x="7207230" y="1955190"/>
            <a:ext cx="1098720" cy="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68;p10"/>
          <p:cNvSpPr txBox="1"/>
          <p:nvPr/>
        </p:nvSpPr>
        <p:spPr>
          <a:xfrm>
            <a:off x="853410" y="3280051"/>
            <a:ext cx="6918120" cy="1846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548640" indent="-441960">
              <a:buSzPts val="2200"/>
              <a:buFont typeface="Cambria"/>
              <a:buChar char="➢"/>
            </a:pPr>
            <a:r>
              <a:rPr lang="en" sz="2640" dirty="0">
                <a:latin typeface="Cambria"/>
                <a:ea typeface="Cambria"/>
                <a:cs typeface="Cambria"/>
                <a:sym typeface="Cambria"/>
              </a:rPr>
              <a:t>Invokes victim with </a:t>
            </a:r>
            <a:r>
              <a:rPr lang="en" sz="2640" b="1" dirty="0">
                <a:latin typeface="Cambria"/>
                <a:ea typeface="Cambria"/>
                <a:cs typeface="Cambria"/>
                <a:sym typeface="Cambria"/>
              </a:rPr>
              <a:t>out-of-bound</a:t>
            </a:r>
            <a:r>
              <a:rPr lang="en" sz="2640" dirty="0">
                <a:latin typeface="Cambria"/>
                <a:ea typeface="Cambria"/>
                <a:cs typeface="Cambria"/>
                <a:sym typeface="Cambria"/>
              </a:rPr>
              <a:t> x = 19</a:t>
            </a:r>
            <a:endParaRPr sz="2640" dirty="0">
              <a:latin typeface="Cambria"/>
              <a:ea typeface="Cambria"/>
              <a:cs typeface="Cambria"/>
              <a:sym typeface="Cambria"/>
            </a:endParaRPr>
          </a:p>
          <a:p>
            <a:pPr marL="548640" indent="-441960">
              <a:buSzPts val="2200"/>
              <a:buFont typeface="Cambria"/>
              <a:buChar char="➢"/>
            </a:pPr>
            <a:r>
              <a:rPr lang="en" sz="2640" b="1" dirty="0">
                <a:latin typeface="Cambria"/>
                <a:ea typeface="Cambria"/>
                <a:cs typeface="Cambria"/>
                <a:sym typeface="Cambria"/>
              </a:rPr>
              <a:t>Secret key</a:t>
            </a:r>
            <a:r>
              <a:rPr lang="en" sz="2640" dirty="0">
                <a:latin typeface="Cambria"/>
                <a:ea typeface="Cambria"/>
                <a:cs typeface="Cambria"/>
                <a:sym typeface="Cambria"/>
              </a:rPr>
              <a:t> = array1[x] = 49</a:t>
            </a:r>
            <a:endParaRPr sz="2640" dirty="0">
              <a:latin typeface="Cambria"/>
              <a:ea typeface="Cambria"/>
              <a:cs typeface="Cambria"/>
              <a:sym typeface="Cambria"/>
            </a:endParaRPr>
          </a:p>
          <a:p>
            <a:pPr marL="548640" indent="-441960">
              <a:buSzPts val="2200"/>
              <a:buFont typeface="Cambria"/>
              <a:buChar char="➢"/>
            </a:pPr>
            <a:r>
              <a:rPr lang="en" sz="2640" dirty="0">
                <a:latin typeface="Cambria"/>
                <a:ea typeface="Cambria"/>
                <a:cs typeface="Cambria"/>
                <a:sym typeface="Cambria"/>
              </a:rPr>
              <a:t>Attacker measures which </a:t>
            </a:r>
            <a:r>
              <a:rPr lang="en" sz="2640" b="1" dirty="0">
                <a:latin typeface="Cambria"/>
                <a:ea typeface="Cambria"/>
                <a:cs typeface="Cambria"/>
                <a:sym typeface="Cambria"/>
              </a:rPr>
              <a:t>location</a:t>
            </a:r>
            <a:r>
              <a:rPr lang="en" sz="2640" dirty="0">
                <a:latin typeface="Cambria"/>
                <a:ea typeface="Cambria"/>
                <a:cs typeface="Cambria"/>
                <a:sym typeface="Cambria"/>
              </a:rPr>
              <a:t> of array2 was brought into cache</a:t>
            </a:r>
            <a:endParaRPr sz="2640" dirty="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69" name="Google Shape;69;p10"/>
          <p:cNvGraphicFramePr/>
          <p:nvPr>
            <p:extLst>
              <p:ext uri="{D42A27DB-BD31-4B8C-83A1-F6EECF244321}">
                <p14:modId xmlns:p14="http://schemas.microsoft.com/office/powerpoint/2010/main" val="3828182118"/>
              </p:ext>
            </p:extLst>
          </p:nvPr>
        </p:nvGraphicFramePr>
        <p:xfrm>
          <a:off x="8476231" y="3280062"/>
          <a:ext cx="2189910" cy="34561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8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7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109710" marR="109710" marT="109710" marB="10971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49</a:t>
                      </a:r>
                      <a:endParaRPr sz="1800" dirty="0"/>
                    </a:p>
                  </a:txBody>
                  <a:tcPr marL="109710" marR="109710" marT="109710" marB="10971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109710" marR="109710" marT="109710" marB="10971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7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109710" marR="109710" marT="109710" marB="10971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129</a:t>
                      </a:r>
                      <a:endParaRPr sz="1800" dirty="0"/>
                    </a:p>
                  </a:txBody>
                  <a:tcPr marL="109710" marR="109710" marT="109710" marB="10971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7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109710" marR="109710" marT="109710" marB="10971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7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109710" marR="109710" marT="109710" marB="10971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0" name="Google Shape;70;p10"/>
          <p:cNvSpPr txBox="1"/>
          <p:nvPr/>
        </p:nvSpPr>
        <p:spPr>
          <a:xfrm>
            <a:off x="8967120" y="2710576"/>
            <a:ext cx="1208160" cy="64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en" sz="276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cache</a:t>
            </a:r>
            <a:endParaRPr sz="276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7858259" y="4065600"/>
            <a:ext cx="622146" cy="1548120"/>
          </a:xfrm>
          <a:custGeom>
            <a:avLst/>
            <a:gdLst/>
            <a:ahLst/>
            <a:cxnLst/>
            <a:rect l="l" t="t" r="r" b="b"/>
            <a:pathLst>
              <a:path w="34261" h="51604" extrusionOk="0">
                <a:moveTo>
                  <a:pt x="34261" y="0"/>
                </a:moveTo>
                <a:cubicBezTo>
                  <a:pt x="28554" y="4582"/>
                  <a:pt x="181" y="18889"/>
                  <a:pt x="20" y="27490"/>
                </a:cubicBezTo>
                <a:cubicBezTo>
                  <a:pt x="-141" y="36091"/>
                  <a:pt x="27751" y="47585"/>
                  <a:pt x="33297" y="5160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2" name="Google Shape;72;p10"/>
          <p:cNvSpPr txBox="1"/>
          <p:nvPr/>
        </p:nvSpPr>
        <p:spPr>
          <a:xfrm>
            <a:off x="6348480" y="5193270"/>
            <a:ext cx="1886040" cy="62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en" sz="264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array2[49]</a:t>
            </a:r>
            <a:endParaRPr sz="2016"/>
          </a:p>
        </p:txBody>
      </p:sp>
      <p:sp>
        <p:nvSpPr>
          <p:cNvPr id="5" name="Google Shape;44;p8">
            <a:extLst>
              <a:ext uri="{FF2B5EF4-FFF2-40B4-BE49-F238E27FC236}">
                <a16:creationId xmlns:a16="http://schemas.microsoft.com/office/drawing/2014/main" id="{EEE84F7A-C7F9-E50D-7A5E-C69F04B35C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181" y="435090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-US" sz="4800" dirty="0"/>
              <a:t>What about security?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36597B-399D-2B93-9CBE-03D4D51EAB85}"/>
              </a:ext>
            </a:extLst>
          </p:cNvPr>
          <p:cNvSpPr/>
          <p:nvPr/>
        </p:nvSpPr>
        <p:spPr>
          <a:xfrm>
            <a:off x="4847496" y="3162051"/>
            <a:ext cx="1223888" cy="854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9B2482-1C95-1853-1365-C2663E76777B}"/>
              </a:ext>
            </a:extLst>
          </p:cNvPr>
          <p:cNvSpPr/>
          <p:nvPr/>
        </p:nvSpPr>
        <p:spPr>
          <a:xfrm>
            <a:off x="6409008" y="3147984"/>
            <a:ext cx="1223888" cy="854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40" y="527678"/>
            <a:ext cx="10224720" cy="763560"/>
          </a:xfrm>
        </p:spPr>
        <p:txBody>
          <a:bodyPr/>
          <a:lstStyle/>
          <a:p>
            <a:r>
              <a:rPr lang="en-US" sz="4800" dirty="0" err="1"/>
              <a:t>Spectre</a:t>
            </a:r>
            <a:r>
              <a:rPr lang="en-US" dirty="0"/>
              <a:t>[1]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FC2B45-183B-932F-88C1-9972F092D4B5}"/>
              </a:ext>
            </a:extLst>
          </p:cNvPr>
          <p:cNvSpPr/>
          <p:nvPr/>
        </p:nvSpPr>
        <p:spPr>
          <a:xfrm>
            <a:off x="3282462" y="2616404"/>
            <a:ext cx="5908430" cy="29401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D068F-3159-98A1-17E6-12F583FECBA3}"/>
              </a:ext>
            </a:extLst>
          </p:cNvPr>
          <p:cNvSpPr/>
          <p:nvPr/>
        </p:nvSpPr>
        <p:spPr>
          <a:xfrm>
            <a:off x="3482928" y="3155024"/>
            <a:ext cx="1223888" cy="854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A03B9-7188-A3D7-8CD7-008B3765E1F9}"/>
              </a:ext>
            </a:extLst>
          </p:cNvPr>
          <p:cNvSpPr/>
          <p:nvPr/>
        </p:nvSpPr>
        <p:spPr>
          <a:xfrm>
            <a:off x="4843978" y="3162922"/>
            <a:ext cx="1223888" cy="8546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40" dirty="0"/>
              <a:t>Secret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88529-64BC-420E-5FC7-FCD8B90D6FA0}"/>
              </a:ext>
            </a:extLst>
          </p:cNvPr>
          <p:cNvSpPr/>
          <p:nvPr/>
        </p:nvSpPr>
        <p:spPr>
          <a:xfrm>
            <a:off x="6405494" y="3155024"/>
            <a:ext cx="1223888" cy="854612"/>
          </a:xfrm>
          <a:prstGeom prst="rect">
            <a:avLst/>
          </a:prstGeom>
          <a:solidFill>
            <a:srgbClr val="FF292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Primes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07694F-610C-2296-34FB-6FA10CD529FA}"/>
              </a:ext>
            </a:extLst>
          </p:cNvPr>
          <p:cNvSpPr/>
          <p:nvPr/>
        </p:nvSpPr>
        <p:spPr>
          <a:xfrm>
            <a:off x="7755987" y="3143247"/>
            <a:ext cx="1223888" cy="854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0F61AE-D146-CDC6-6745-CBC83C97BB01}"/>
              </a:ext>
            </a:extLst>
          </p:cNvPr>
          <p:cNvCxnSpPr>
            <a:cxnSpLocks/>
          </p:cNvCxnSpPr>
          <p:nvPr/>
        </p:nvCxnSpPr>
        <p:spPr>
          <a:xfrm>
            <a:off x="6222610" y="2736700"/>
            <a:ext cx="0" cy="226462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A65B0-3CE1-D581-1B6A-BD068C8F2089}"/>
              </a:ext>
            </a:extLst>
          </p:cNvPr>
          <p:cNvSpPr txBox="1"/>
          <p:nvPr/>
        </p:nvSpPr>
        <p:spPr>
          <a:xfrm>
            <a:off x="7581901" y="2563533"/>
            <a:ext cx="135930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dirty="0"/>
              <a:t>Set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34CC0-4D76-D5E3-6385-2EB3FD24ECA5}"/>
              </a:ext>
            </a:extLst>
          </p:cNvPr>
          <p:cNvSpPr txBox="1"/>
          <p:nvPr/>
        </p:nvSpPr>
        <p:spPr>
          <a:xfrm>
            <a:off x="3984078" y="2579259"/>
            <a:ext cx="135930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dirty="0"/>
              <a:t>Set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7FE1E-DC68-F517-A93E-315667CC2C8E}"/>
              </a:ext>
            </a:extLst>
          </p:cNvPr>
          <p:cNvSpPr txBox="1"/>
          <p:nvPr/>
        </p:nvSpPr>
        <p:spPr>
          <a:xfrm>
            <a:off x="9198091" y="2047953"/>
            <a:ext cx="226457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dirty="0"/>
              <a:t>Attacker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67173-59DB-887D-B889-CD9F8D239703}"/>
              </a:ext>
            </a:extLst>
          </p:cNvPr>
          <p:cNvSpPr txBox="1"/>
          <p:nvPr/>
        </p:nvSpPr>
        <p:spPr>
          <a:xfrm>
            <a:off x="1471244" y="2169463"/>
            <a:ext cx="1633601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dirty="0"/>
              <a:t>Victim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2B37AD1-0CC4-468B-62B1-CB753A6F0C4D}"/>
              </a:ext>
            </a:extLst>
          </p:cNvPr>
          <p:cNvCxnSpPr>
            <a:cxnSpLocks/>
            <a:stCxn id="14" idx="1"/>
            <a:endCxn id="8" idx="0"/>
          </p:cNvCxnSpPr>
          <p:nvPr/>
        </p:nvCxnSpPr>
        <p:spPr>
          <a:xfrm rot="10800000" flipV="1">
            <a:off x="7017439" y="2352652"/>
            <a:ext cx="2180653" cy="80237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1653C5AC-9AAD-E96E-85F5-EB9BA553D024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>
            <a:off x="3104845" y="2474162"/>
            <a:ext cx="2351077" cy="688760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E70ABD8-47DA-C88A-D268-A87FD7C4273C}"/>
              </a:ext>
            </a:extLst>
          </p:cNvPr>
          <p:cNvSpPr/>
          <p:nvPr/>
        </p:nvSpPr>
        <p:spPr>
          <a:xfrm>
            <a:off x="825380" y="4128064"/>
            <a:ext cx="2270687" cy="984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Shared[Secret]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6823BEE8-A73C-030B-FB98-27A0514A5DC3}"/>
              </a:ext>
            </a:extLst>
          </p:cNvPr>
          <p:cNvCxnSpPr>
            <a:cxnSpLocks/>
            <a:stCxn id="7" idx="1"/>
            <a:endCxn id="24" idx="0"/>
          </p:cNvCxnSpPr>
          <p:nvPr/>
        </p:nvCxnSpPr>
        <p:spPr>
          <a:xfrm rot="10800000" flipV="1">
            <a:off x="1960723" y="3590229"/>
            <a:ext cx="2883254" cy="53783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4999737A-2952-6F1F-0F0C-5EE2EA38A84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37520" y="2032840"/>
            <a:ext cx="1103124" cy="5056715"/>
          </a:xfrm>
          <a:prstGeom prst="curvedConnector3">
            <a:avLst>
              <a:gd name="adj1" fmla="val -248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39A5FE-6DE4-246F-E8EA-8D0212A0674D}"/>
              </a:ext>
            </a:extLst>
          </p:cNvPr>
          <p:cNvSpPr txBox="1"/>
          <p:nvPr/>
        </p:nvSpPr>
        <p:spPr>
          <a:xfrm>
            <a:off x="5612425" y="5013087"/>
            <a:ext cx="184286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dirty="0"/>
              <a:t>Cache</a:t>
            </a: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1CDF0797-6C42-9804-672C-E17E417195DC}"/>
              </a:ext>
            </a:extLst>
          </p:cNvPr>
          <p:cNvSpPr/>
          <p:nvPr/>
        </p:nvSpPr>
        <p:spPr>
          <a:xfrm>
            <a:off x="6498694" y="3131365"/>
            <a:ext cx="993527" cy="886170"/>
          </a:xfrm>
          <a:prstGeom prst="mathMultiply">
            <a:avLst>
              <a:gd name="adj1" fmla="val 1082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A865662-645D-68CF-A5F5-EC2EA0786FAC}"/>
              </a:ext>
            </a:extLst>
          </p:cNvPr>
          <p:cNvSpPr/>
          <p:nvPr/>
        </p:nvSpPr>
        <p:spPr>
          <a:xfrm>
            <a:off x="7738405" y="1937638"/>
            <a:ext cx="422028" cy="3807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80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0B7A7CA-F509-3F6F-77A5-99798F4990D7}"/>
              </a:ext>
            </a:extLst>
          </p:cNvPr>
          <p:cNvSpPr/>
          <p:nvPr/>
        </p:nvSpPr>
        <p:spPr>
          <a:xfrm>
            <a:off x="4356878" y="1979094"/>
            <a:ext cx="422028" cy="3807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80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E41BA85-4C9D-996B-2FC6-838320588939}"/>
              </a:ext>
            </a:extLst>
          </p:cNvPr>
          <p:cNvSpPr/>
          <p:nvPr/>
        </p:nvSpPr>
        <p:spPr>
          <a:xfrm>
            <a:off x="1829970" y="3391959"/>
            <a:ext cx="422028" cy="3807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80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DCCC9-1C39-E75A-944A-B9961DC4993A}"/>
              </a:ext>
            </a:extLst>
          </p:cNvPr>
          <p:cNvSpPr txBox="1"/>
          <p:nvPr/>
        </p:nvSpPr>
        <p:spPr>
          <a:xfrm>
            <a:off x="7455292" y="4407006"/>
            <a:ext cx="3840368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Evicted location == Secret</a:t>
            </a:r>
          </a:p>
        </p:txBody>
      </p:sp>
      <p:sp>
        <p:nvSpPr>
          <p:cNvPr id="19" name="Google Shape;42;p7">
            <a:extLst>
              <a:ext uri="{FF2B5EF4-FFF2-40B4-BE49-F238E27FC236}">
                <a16:creationId xmlns:a16="http://schemas.microsoft.com/office/drawing/2014/main" id="{4AE8D5BB-6586-F4E4-C408-9A06041B5950}"/>
              </a:ext>
            </a:extLst>
          </p:cNvPr>
          <p:cNvSpPr txBox="1"/>
          <p:nvPr/>
        </p:nvSpPr>
        <p:spPr>
          <a:xfrm>
            <a:off x="582241" y="6119297"/>
            <a:ext cx="10598760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en-US" sz="1080" dirty="0">
                <a:solidFill>
                  <a:schemeClr val="bg1">
                    <a:lumMod val="50000"/>
                  </a:schemeClr>
                </a:solidFill>
              </a:rPr>
              <a:t>[1] Kocher, Paul, Jann Horn, Anders Fogh, Daniel </a:t>
            </a:r>
            <a:r>
              <a:rPr lang="en-US" sz="1080" dirty="0" err="1">
                <a:solidFill>
                  <a:schemeClr val="bg1">
                    <a:lumMod val="50000"/>
                  </a:schemeClr>
                </a:solidFill>
              </a:rPr>
              <a:t>Genkin</a:t>
            </a:r>
            <a:r>
              <a:rPr lang="en-US" sz="1080" dirty="0">
                <a:solidFill>
                  <a:schemeClr val="bg1">
                    <a:lumMod val="50000"/>
                  </a:schemeClr>
                </a:solidFill>
              </a:rPr>
              <a:t>, Daniel </a:t>
            </a:r>
            <a:r>
              <a:rPr lang="en-US" sz="1080" dirty="0" err="1">
                <a:solidFill>
                  <a:schemeClr val="bg1">
                    <a:lumMod val="50000"/>
                  </a:schemeClr>
                </a:solidFill>
              </a:rPr>
              <a:t>Gruss</a:t>
            </a:r>
            <a:r>
              <a:rPr lang="en-US" sz="1080" dirty="0">
                <a:solidFill>
                  <a:schemeClr val="bg1">
                    <a:lumMod val="50000"/>
                  </a:schemeClr>
                </a:solidFill>
              </a:rPr>
              <a:t>, Werner Haas, Mike Hamburg et al. "</a:t>
            </a:r>
            <a:r>
              <a:rPr lang="en-US" sz="1080" dirty="0" err="1">
                <a:solidFill>
                  <a:schemeClr val="bg1">
                    <a:lumMod val="50000"/>
                  </a:schemeClr>
                </a:solidFill>
              </a:rPr>
              <a:t>Spectre</a:t>
            </a:r>
            <a:r>
              <a:rPr lang="en-US" sz="1080" dirty="0">
                <a:solidFill>
                  <a:schemeClr val="bg1">
                    <a:lumMod val="50000"/>
                  </a:schemeClr>
                </a:solidFill>
              </a:rPr>
              <a:t> attacks: Exploiting speculative execution." Communications of the ACM 63, no. 7 (2020): 93-101.</a:t>
            </a:r>
            <a:endParaRPr sz="108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/>
      <p:bldP spid="24" grpId="0" animBg="1"/>
      <p:bldP spid="34" grpId="0" animBg="1"/>
      <p:bldP spid="35" grpId="0" animBg="1"/>
      <p:bldP spid="36" grpId="0" animBg="1"/>
      <p:bldP spid="37" grpId="0" animBg="1"/>
      <p:bldP spid="3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9718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-US" sz="4800" dirty="0"/>
              <a:t>Mitigations proposed &amp; limitations</a:t>
            </a:r>
            <a:endParaRPr lang="en-US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419080" y="633312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0388249-D2E6-2373-7A59-44709669F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11360800" cy="500076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GB" dirty="0"/>
              <a:t>Preventing speculative execution – </a:t>
            </a:r>
            <a:r>
              <a:rPr lang="en-GB" dirty="0" err="1"/>
              <a:t>lfence</a:t>
            </a:r>
            <a:r>
              <a:rPr lang="en-GB" dirty="0"/>
              <a:t> instruction</a:t>
            </a:r>
          </a:p>
          <a:p>
            <a:pPr lvl="1">
              <a:lnSpc>
                <a:spcPct val="114999"/>
              </a:lnSpc>
            </a:pPr>
            <a:r>
              <a:rPr lang="en-GB" dirty="0"/>
              <a:t>Software fix, high performance overhead</a:t>
            </a:r>
          </a:p>
          <a:p>
            <a:pPr>
              <a:lnSpc>
                <a:spcPct val="114999"/>
              </a:lnSpc>
            </a:pPr>
            <a:r>
              <a:rPr lang="en-GB" dirty="0"/>
              <a:t>Preventing access to secret data – modifying code</a:t>
            </a:r>
          </a:p>
          <a:p>
            <a:pPr lvl="1">
              <a:lnSpc>
                <a:spcPct val="114999"/>
              </a:lnSpc>
            </a:pPr>
            <a:r>
              <a:rPr lang="en-GB" dirty="0"/>
              <a:t>Software fix</a:t>
            </a:r>
          </a:p>
          <a:p>
            <a:pPr>
              <a:lnSpc>
                <a:spcPct val="114999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3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-US" sz="4800" dirty="0"/>
              <a:t>Common Idea</a:t>
            </a:r>
            <a:endParaRPr lang="en-US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380697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E4C6EC-656A-B35D-705C-BBAF3C27C22F}"/>
              </a:ext>
            </a:extLst>
          </p:cNvPr>
          <p:cNvSpPr/>
          <p:nvPr/>
        </p:nvSpPr>
        <p:spPr>
          <a:xfrm>
            <a:off x="5099372" y="2858712"/>
            <a:ext cx="1019907" cy="712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F63AC8-BF00-C20F-22C0-43AB71DA61E1}"/>
              </a:ext>
            </a:extLst>
          </p:cNvPr>
          <p:cNvSpPr/>
          <p:nvPr/>
        </p:nvSpPr>
        <p:spPr>
          <a:xfrm>
            <a:off x="6400632" y="2846989"/>
            <a:ext cx="1019907" cy="712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6B4326-4E54-A9E1-DC00-DCDCA4CC6129}"/>
              </a:ext>
            </a:extLst>
          </p:cNvPr>
          <p:cNvSpPr/>
          <p:nvPr/>
        </p:nvSpPr>
        <p:spPr>
          <a:xfrm>
            <a:off x="3795178" y="2404006"/>
            <a:ext cx="4923692" cy="245012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4405A2-4DC9-F0C4-F784-8E86D6EFB9AF}"/>
              </a:ext>
            </a:extLst>
          </p:cNvPr>
          <p:cNvSpPr/>
          <p:nvPr/>
        </p:nvSpPr>
        <p:spPr>
          <a:xfrm>
            <a:off x="3962232" y="2852856"/>
            <a:ext cx="1019907" cy="712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097B673-B727-1B4A-8E65-11D2B150F523}"/>
              </a:ext>
            </a:extLst>
          </p:cNvPr>
          <p:cNvSpPr/>
          <p:nvPr/>
        </p:nvSpPr>
        <p:spPr>
          <a:xfrm>
            <a:off x="5096441" y="2859438"/>
            <a:ext cx="1019907" cy="7121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200" dirty="0"/>
              <a:t>Secret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EFA396-A237-5C85-E836-1C1ACB2B16F7}"/>
              </a:ext>
            </a:extLst>
          </p:cNvPr>
          <p:cNvSpPr/>
          <p:nvPr/>
        </p:nvSpPr>
        <p:spPr>
          <a:xfrm>
            <a:off x="6397704" y="2852856"/>
            <a:ext cx="1019907" cy="712177"/>
          </a:xfrm>
          <a:prstGeom prst="rect">
            <a:avLst/>
          </a:prstGeom>
          <a:solidFill>
            <a:srgbClr val="FF292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000" dirty="0"/>
              <a:t>Primes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AC0C4-8433-A307-E40C-8AC23C9F3753}"/>
              </a:ext>
            </a:extLst>
          </p:cNvPr>
          <p:cNvSpPr/>
          <p:nvPr/>
        </p:nvSpPr>
        <p:spPr>
          <a:xfrm>
            <a:off x="7523115" y="2843042"/>
            <a:ext cx="1019907" cy="712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27F612-95CE-17B5-E116-0C923628166B}"/>
              </a:ext>
            </a:extLst>
          </p:cNvPr>
          <p:cNvCxnSpPr>
            <a:cxnSpLocks/>
          </p:cNvCxnSpPr>
          <p:nvPr/>
        </p:nvCxnSpPr>
        <p:spPr>
          <a:xfrm>
            <a:off x="6245301" y="2504253"/>
            <a:ext cx="0" cy="18871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9">
            <a:extLst>
              <a:ext uri="{FF2B5EF4-FFF2-40B4-BE49-F238E27FC236}">
                <a16:creationId xmlns:a16="http://schemas.microsoft.com/office/drawing/2014/main" id="{95A83120-F819-820E-5454-C01617E342C8}"/>
              </a:ext>
            </a:extLst>
          </p:cNvPr>
          <p:cNvSpPr txBox="1"/>
          <p:nvPr/>
        </p:nvSpPr>
        <p:spPr>
          <a:xfrm>
            <a:off x="7378044" y="2359947"/>
            <a:ext cx="113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Set 1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E7A70D4B-029F-0AF7-2806-124E137D98D4}"/>
              </a:ext>
            </a:extLst>
          </p:cNvPr>
          <p:cNvSpPr txBox="1"/>
          <p:nvPr/>
        </p:nvSpPr>
        <p:spPr>
          <a:xfrm>
            <a:off x="4379858" y="2373052"/>
            <a:ext cx="113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Set 0</a:t>
            </a:r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0FB837D2-AC91-D78E-7DF1-84E5D2C85798}"/>
              </a:ext>
            </a:extLst>
          </p:cNvPr>
          <p:cNvSpPr txBox="1"/>
          <p:nvPr/>
        </p:nvSpPr>
        <p:spPr>
          <a:xfrm>
            <a:off x="8724869" y="1930298"/>
            <a:ext cx="188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Attacker</a:t>
            </a: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id="{07F807C2-5A23-7E31-031D-19115E01C908}"/>
              </a:ext>
            </a:extLst>
          </p:cNvPr>
          <p:cNvSpPr txBox="1"/>
          <p:nvPr/>
        </p:nvSpPr>
        <p:spPr>
          <a:xfrm>
            <a:off x="2285830" y="2031556"/>
            <a:ext cx="136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Victim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D0D42970-9624-A297-3B8B-F92769DBF0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07659" y="2191908"/>
            <a:ext cx="1817211" cy="66094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64C24C73-B10F-C3CB-02B8-8AB39C54589C}"/>
              </a:ext>
            </a:extLst>
          </p:cNvPr>
          <p:cNvCxnSpPr>
            <a:cxnSpLocks/>
          </p:cNvCxnSpPr>
          <p:nvPr/>
        </p:nvCxnSpPr>
        <p:spPr>
          <a:xfrm>
            <a:off x="3647164" y="2293166"/>
            <a:ext cx="1959231" cy="56627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8E790C2-6024-5149-8BA2-D9AE4349A7D3}"/>
              </a:ext>
            </a:extLst>
          </p:cNvPr>
          <p:cNvSpPr/>
          <p:nvPr/>
        </p:nvSpPr>
        <p:spPr>
          <a:xfrm>
            <a:off x="1747609" y="3663723"/>
            <a:ext cx="1892239" cy="8205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000" dirty="0"/>
              <a:t>Shared[Secret]</a:t>
            </a:r>
          </a:p>
        </p:txBody>
      </p: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188DB88F-3D7F-9542-75B2-8BF587C04B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3729" y="3215527"/>
            <a:ext cx="2402712" cy="44819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54CC6580-166E-3261-9BA8-1BBCFAD330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41058" y="1917703"/>
            <a:ext cx="919270" cy="4213929"/>
          </a:xfrm>
          <a:prstGeom prst="curvedConnector3">
            <a:avLst>
              <a:gd name="adj1" fmla="val -248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18">
            <a:extLst>
              <a:ext uri="{FF2B5EF4-FFF2-40B4-BE49-F238E27FC236}">
                <a16:creationId xmlns:a16="http://schemas.microsoft.com/office/drawing/2014/main" id="{0D2891B7-2511-67E3-A412-F3C855215F8C}"/>
              </a:ext>
            </a:extLst>
          </p:cNvPr>
          <p:cNvSpPr txBox="1"/>
          <p:nvPr/>
        </p:nvSpPr>
        <p:spPr>
          <a:xfrm>
            <a:off x="5736814" y="4401243"/>
            <a:ext cx="153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Cache</a:t>
            </a:r>
          </a:p>
        </p:txBody>
      </p: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3E250AF9-C6DB-7583-1AD4-6C02AB9F8E4D}"/>
              </a:ext>
            </a:extLst>
          </p:cNvPr>
          <p:cNvSpPr/>
          <p:nvPr/>
        </p:nvSpPr>
        <p:spPr>
          <a:xfrm>
            <a:off x="6475371" y="2833140"/>
            <a:ext cx="827939" cy="738475"/>
          </a:xfrm>
          <a:prstGeom prst="mathMultiply">
            <a:avLst>
              <a:gd name="adj1" fmla="val 1082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5E65495-D886-6C94-9760-B64A8F8F6DD2}"/>
              </a:ext>
            </a:extLst>
          </p:cNvPr>
          <p:cNvSpPr/>
          <p:nvPr/>
        </p:nvSpPr>
        <p:spPr>
          <a:xfrm>
            <a:off x="4690525" y="1872915"/>
            <a:ext cx="351690" cy="3172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400" dirty="0"/>
              <a:t>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DFFD3E-1B75-D0D9-D637-97DCB7D6A007}"/>
              </a:ext>
            </a:extLst>
          </p:cNvPr>
          <p:cNvSpPr/>
          <p:nvPr/>
        </p:nvSpPr>
        <p:spPr>
          <a:xfrm>
            <a:off x="2584768" y="3050302"/>
            <a:ext cx="351690" cy="3172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400" dirty="0"/>
              <a:t>3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AB02ACED-7758-9A2C-429A-42928D82F7E9}"/>
              </a:ext>
            </a:extLst>
          </p:cNvPr>
          <p:cNvSpPr txBox="1"/>
          <p:nvPr/>
        </p:nvSpPr>
        <p:spPr>
          <a:xfrm>
            <a:off x="1952243" y="5297112"/>
            <a:ext cx="8375100" cy="430887"/>
          </a:xfrm>
          <a:prstGeom prst="rect">
            <a:avLst/>
          </a:prstGeom>
          <a:solidFill>
            <a:srgbClr val="FFE1E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2200" dirty="0"/>
              <a:t>Problem: Access to speculative data across </a:t>
            </a:r>
            <a:r>
              <a:rPr lang="en-US" sz="2200" b="1" dirty="0"/>
              <a:t>domain boundaries</a:t>
            </a:r>
          </a:p>
        </p:txBody>
      </p:sp>
    </p:spTree>
    <p:extLst>
      <p:ext uri="{BB962C8B-B14F-4D97-AF65-F5344CB8AC3E}">
        <p14:creationId xmlns:p14="http://schemas.microsoft.com/office/powerpoint/2010/main" val="229846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83641" y="425946"/>
            <a:ext cx="10554154" cy="7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-US" sz="4800" dirty="0" err="1"/>
              <a:t>MuonTrap</a:t>
            </a:r>
            <a:r>
              <a:rPr lang="en-US" sz="4800" dirty="0"/>
              <a:t> </a:t>
            </a:r>
            <a:r>
              <a:rPr lang="en-US" dirty="0"/>
              <a:t>[ISCA ‘20]</a:t>
            </a:r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315382" y="6286400"/>
            <a:ext cx="7729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72ADA8-7C40-2D0D-38CD-7D801BE0551E}"/>
              </a:ext>
            </a:extLst>
          </p:cNvPr>
          <p:cNvSpPr/>
          <p:nvPr/>
        </p:nvSpPr>
        <p:spPr>
          <a:xfrm>
            <a:off x="3212305" y="4010773"/>
            <a:ext cx="1023572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800" dirty="0"/>
              <a:t>L1D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2456E5-090A-B4EF-AB32-037D983E822B}"/>
              </a:ext>
            </a:extLst>
          </p:cNvPr>
          <p:cNvSpPr/>
          <p:nvPr/>
        </p:nvSpPr>
        <p:spPr>
          <a:xfrm>
            <a:off x="3010448" y="3322139"/>
            <a:ext cx="1427284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800" dirty="0"/>
              <a:t>L2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D920AA-0B46-B5AB-3221-00753872D469}"/>
              </a:ext>
            </a:extLst>
          </p:cNvPr>
          <p:cNvSpPr/>
          <p:nvPr/>
        </p:nvSpPr>
        <p:spPr>
          <a:xfrm>
            <a:off x="2813354" y="2633505"/>
            <a:ext cx="1821473" cy="4049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800" dirty="0"/>
              <a:t>LLC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0CBD66-08FE-966A-3B7C-A19F11647F21}"/>
              </a:ext>
            </a:extLst>
          </p:cNvPr>
          <p:cNvSpPr/>
          <p:nvPr/>
        </p:nvSpPr>
        <p:spPr>
          <a:xfrm>
            <a:off x="1983948" y="1971003"/>
            <a:ext cx="3480288" cy="4049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800" dirty="0"/>
              <a:t>DRAM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CF4303-14AB-E0B0-AECB-9CD3F55962FD}"/>
              </a:ext>
            </a:extLst>
          </p:cNvPr>
          <p:cNvCxnSpPr>
            <a:cxnSpLocks/>
          </p:cNvCxnSpPr>
          <p:nvPr/>
        </p:nvCxnSpPr>
        <p:spPr>
          <a:xfrm flipH="1" flipV="1">
            <a:off x="3724090" y="3727043"/>
            <a:ext cx="1" cy="28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780D0E-362E-D5A6-5BAC-198CF959842B}"/>
              </a:ext>
            </a:extLst>
          </p:cNvPr>
          <p:cNvCxnSpPr/>
          <p:nvPr/>
        </p:nvCxnSpPr>
        <p:spPr>
          <a:xfrm flipV="1">
            <a:off x="3724090" y="3053663"/>
            <a:ext cx="0" cy="253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ADB593-05C9-DF68-78F9-C68EBBDFC672}"/>
              </a:ext>
            </a:extLst>
          </p:cNvPr>
          <p:cNvCxnSpPr/>
          <p:nvPr/>
        </p:nvCxnSpPr>
        <p:spPr>
          <a:xfrm flipV="1">
            <a:off x="3724091" y="2375907"/>
            <a:ext cx="0" cy="253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E45540-88A4-E7B3-F357-96E2E560D307}"/>
              </a:ext>
            </a:extLst>
          </p:cNvPr>
          <p:cNvSpPr/>
          <p:nvPr/>
        </p:nvSpPr>
        <p:spPr>
          <a:xfrm>
            <a:off x="3010448" y="5286094"/>
            <a:ext cx="1417025" cy="684860"/>
          </a:xfrm>
          <a:prstGeom prst="roundRect">
            <a:avLst/>
          </a:prstGeom>
          <a:pattFill prst="narVert">
            <a:fgClr>
              <a:schemeClr val="lt1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800" dirty="0"/>
              <a:t>CPU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59CFFC-803E-271A-CB8C-E6CB0704E234}"/>
              </a:ext>
            </a:extLst>
          </p:cNvPr>
          <p:cNvCxnSpPr>
            <a:cxnSpLocks/>
          </p:cNvCxnSpPr>
          <p:nvPr/>
        </p:nvCxnSpPr>
        <p:spPr>
          <a:xfrm flipH="1" flipV="1">
            <a:off x="3724091" y="4415677"/>
            <a:ext cx="5130" cy="23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9A50C2D-44DF-5AA0-9DF4-2A0202BA168B}"/>
              </a:ext>
            </a:extLst>
          </p:cNvPr>
          <p:cNvSpPr/>
          <p:nvPr/>
        </p:nvSpPr>
        <p:spPr>
          <a:xfrm>
            <a:off x="3324775" y="4648433"/>
            <a:ext cx="808892" cy="4049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800" dirty="0"/>
              <a:t>L0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2DDE57-B864-1B51-6B06-A400DF276296}"/>
              </a:ext>
            </a:extLst>
          </p:cNvPr>
          <p:cNvCxnSpPr>
            <a:cxnSpLocks/>
          </p:cNvCxnSpPr>
          <p:nvPr/>
        </p:nvCxnSpPr>
        <p:spPr>
          <a:xfrm flipH="1" flipV="1">
            <a:off x="3736545" y="5053337"/>
            <a:ext cx="5130" cy="23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Google Shape;68;p10">
            <a:extLst>
              <a:ext uri="{FF2B5EF4-FFF2-40B4-BE49-F238E27FC236}">
                <a16:creationId xmlns:a16="http://schemas.microsoft.com/office/drawing/2014/main" id="{4AD0BDA7-E72D-779F-19FB-AEABBC677D71}"/>
              </a:ext>
            </a:extLst>
          </p:cNvPr>
          <p:cNvSpPr txBox="1"/>
          <p:nvPr/>
        </p:nvSpPr>
        <p:spPr>
          <a:xfrm>
            <a:off x="5605892" y="1971003"/>
            <a:ext cx="441758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Stores all speculative data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Wiped on context switch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Non-inclusive/non-exclusive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/>
                <a:ea typeface="Cambria"/>
                <a:cs typeface="Cambria"/>
                <a:sym typeface="Cambria"/>
              </a:rPr>
              <a:t>Instruction cache, TLBs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endParaRPr sz="24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991561-6DE8-FBEA-FFFF-77E062E5F277}"/>
              </a:ext>
            </a:extLst>
          </p:cNvPr>
          <p:cNvSpPr/>
          <p:nvPr/>
        </p:nvSpPr>
        <p:spPr>
          <a:xfrm>
            <a:off x="10288604" y="4130582"/>
            <a:ext cx="1118089" cy="684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87CF92A-5DC1-1141-B6AB-5593C71889BB}"/>
              </a:ext>
            </a:extLst>
          </p:cNvPr>
          <p:cNvSpPr txBox="1"/>
          <p:nvPr/>
        </p:nvSpPr>
        <p:spPr>
          <a:xfrm>
            <a:off x="1558070" y="4355094"/>
            <a:ext cx="1301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Filter cache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8BEF7648-8E96-6AEC-F526-4E71256F333B}"/>
              </a:ext>
            </a:extLst>
          </p:cNvPr>
          <p:cNvSpPr txBox="1"/>
          <p:nvPr/>
        </p:nvSpPr>
        <p:spPr>
          <a:xfrm>
            <a:off x="5890274" y="4646960"/>
            <a:ext cx="4392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Does this work always?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3CB734-3077-0C69-A37C-A358AE4F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375" y="4724444"/>
            <a:ext cx="719525" cy="7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4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/>
              <a:t>Attack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7" name="Google Shape;68;p10">
            <a:extLst>
              <a:ext uri="{FF2B5EF4-FFF2-40B4-BE49-F238E27FC236}">
                <a16:creationId xmlns:a16="http://schemas.microsoft.com/office/drawing/2014/main" id="{DF098CB8-AFC6-F84D-DFC4-DD26AF885E93}"/>
              </a:ext>
            </a:extLst>
          </p:cNvPr>
          <p:cNvSpPr txBox="1"/>
          <p:nvPr/>
        </p:nvSpPr>
        <p:spPr>
          <a:xfrm>
            <a:off x="1447806" y="1406183"/>
            <a:ext cx="5301096" cy="8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106680">
              <a:lnSpc>
                <a:spcPct val="150000"/>
              </a:lnSpc>
              <a:buSzPts val="2200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*execution: out-of-order</a:t>
            </a:r>
            <a:endParaRPr sz="288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09514-FAE5-2899-F9E4-1348563646F9}"/>
              </a:ext>
            </a:extLst>
          </p:cNvPr>
          <p:cNvSpPr txBox="1"/>
          <p:nvPr/>
        </p:nvSpPr>
        <p:spPr>
          <a:xfrm>
            <a:off x="2343442" y="2203992"/>
            <a:ext cx="750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88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//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mispredict</a:t>
            </a:r>
            <a:endParaRPr lang="en-US" sz="288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88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362D8-B4F7-BB7E-3470-FBCB43B5E057}"/>
              </a:ext>
            </a:extLst>
          </p:cNvPr>
          <p:cNvSpPr txBox="1"/>
          <p:nvPr/>
        </p:nvSpPr>
        <p:spPr>
          <a:xfrm>
            <a:off x="6907230" y="1566959"/>
            <a:ext cx="180536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… = *X;</a:t>
            </a:r>
          </a:p>
          <a:p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… = *Y;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8EFC9F-9A92-BA7A-864F-4B36D3FEBB7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716172" y="2056324"/>
            <a:ext cx="1191058" cy="447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Google Shape;68;p10">
            <a:extLst>
              <a:ext uri="{FF2B5EF4-FFF2-40B4-BE49-F238E27FC236}">
                <a16:creationId xmlns:a16="http://schemas.microsoft.com/office/drawing/2014/main" id="{CE1F1115-9B39-1D77-FF91-ADA5273E8B24}"/>
              </a:ext>
            </a:extLst>
          </p:cNvPr>
          <p:cNvSpPr txBox="1"/>
          <p:nvPr/>
        </p:nvSpPr>
        <p:spPr>
          <a:xfrm>
            <a:off x="1423186" y="4565459"/>
            <a:ext cx="1286016" cy="8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106680">
              <a:lnSpc>
                <a:spcPct val="150000"/>
              </a:lnSpc>
              <a:buSzPts val="2200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0 or 1</a:t>
            </a:r>
            <a:endParaRPr sz="2880" dirty="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C9E1916-D6E2-0F2C-B71B-20A23A803A44}"/>
              </a:ext>
            </a:extLst>
          </p:cNvPr>
          <p:cNvCxnSpPr>
            <a:cxnSpLocks/>
          </p:cNvCxnSpPr>
          <p:nvPr/>
        </p:nvCxnSpPr>
        <p:spPr>
          <a:xfrm rot="5400000">
            <a:off x="1817666" y="3712113"/>
            <a:ext cx="1354014" cy="787792"/>
          </a:xfrm>
          <a:prstGeom prst="curvedConnector3">
            <a:avLst>
              <a:gd name="adj1" fmla="val 13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Google Shape;68;p10">
            <a:extLst>
              <a:ext uri="{FF2B5EF4-FFF2-40B4-BE49-F238E27FC236}">
                <a16:creationId xmlns:a16="http://schemas.microsoft.com/office/drawing/2014/main" id="{A3A32D7A-CF18-935A-3E5E-F7FD3FDB32D7}"/>
              </a:ext>
            </a:extLst>
          </p:cNvPr>
          <p:cNvSpPr txBox="1"/>
          <p:nvPr/>
        </p:nvSpPr>
        <p:spPr>
          <a:xfrm>
            <a:off x="7834531" y="4735243"/>
            <a:ext cx="3699803" cy="155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106680">
              <a:lnSpc>
                <a:spcPct val="150000"/>
              </a:lnSpc>
              <a:buSzPts val="2200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&amp;B[0] cached</a:t>
            </a:r>
          </a:p>
          <a:p>
            <a:pPr marL="106680">
              <a:lnSpc>
                <a:spcPct val="150000"/>
              </a:lnSpc>
              <a:buSzPts val="2200"/>
            </a:pPr>
            <a:r>
              <a:rPr lang="en-US" sz="2880" dirty="0">
                <a:latin typeface="Cambria"/>
                <a:ea typeface="Cambria"/>
                <a:cs typeface="Cambria"/>
                <a:sym typeface="Cambria"/>
              </a:rPr>
              <a:t>&amp;B[64] not cached</a:t>
            </a:r>
            <a:endParaRPr sz="2880" dirty="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EBD5384E-F2A7-B449-0F05-719E11079A50}"/>
              </a:ext>
            </a:extLst>
          </p:cNvPr>
          <p:cNvCxnSpPr>
            <a:cxnSpLocks/>
          </p:cNvCxnSpPr>
          <p:nvPr/>
        </p:nvCxnSpPr>
        <p:spPr>
          <a:xfrm>
            <a:off x="7038536" y="3871114"/>
            <a:ext cx="2810022" cy="1137524"/>
          </a:xfrm>
          <a:prstGeom prst="curvedConnector3">
            <a:avLst>
              <a:gd name="adj1" fmla="val 9956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1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3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4D1-CBC8-F1FC-C5A5-75ADD606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0" y="302455"/>
            <a:ext cx="10224720" cy="763560"/>
          </a:xfrm>
        </p:spPr>
        <p:txBody>
          <a:bodyPr/>
          <a:lstStyle/>
          <a:p>
            <a:r>
              <a:rPr lang="en-US" sz="5760" dirty="0"/>
              <a:t>Execution unit contention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6F65-52C2-DD68-FBA1-8E0D930F6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09514-FAE5-2899-F9E4-1348563646F9}"/>
              </a:ext>
            </a:extLst>
          </p:cNvPr>
          <p:cNvSpPr txBox="1"/>
          <p:nvPr/>
        </p:nvSpPr>
        <p:spPr>
          <a:xfrm>
            <a:off x="2175874" y="1622295"/>
            <a:ext cx="750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non-spec </a:t>
            </a:r>
            <a:r>
              <a:rPr lang="en-US" sz="2880" dirty="0" err="1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00B05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if(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&lt; N) {		//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mispredict</a:t>
            </a:r>
            <a:endParaRPr lang="en-US" sz="2880" dirty="0">
              <a:latin typeface="Consolas" panose="020B06090202040302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secret = A[</a:t>
            </a:r>
            <a:r>
              <a:rPr lang="en-US" sz="2880" dirty="0" err="1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k = B[secret * 64];</a:t>
            </a:r>
          </a:p>
          <a:p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  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spec dependent </a:t>
            </a:r>
            <a:r>
              <a:rPr lang="en-US" sz="2880" dirty="0" err="1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instrs</a:t>
            </a:r>
            <a:r>
              <a:rPr lang="en-US" sz="2880" dirty="0">
                <a:solidFill>
                  <a:srgbClr val="FF0000"/>
                </a:solidFill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(k); </a:t>
            </a:r>
            <a:r>
              <a:rPr lang="en-US" sz="2880" dirty="0">
                <a:latin typeface="Consolas" panose="020B06090202040302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}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08D32E5D-A5F5-0A29-7043-5C6119389BC4}"/>
              </a:ext>
            </a:extLst>
          </p:cNvPr>
          <p:cNvSpPr/>
          <p:nvPr/>
        </p:nvSpPr>
        <p:spPr>
          <a:xfrm rot="16200000">
            <a:off x="869340" y="1857289"/>
            <a:ext cx="1994095" cy="1765495"/>
          </a:xfrm>
          <a:prstGeom prst="uturnArrow">
            <a:avLst>
              <a:gd name="adj1" fmla="val 8267"/>
              <a:gd name="adj2" fmla="val 10657"/>
              <a:gd name="adj3" fmla="val 20527"/>
              <a:gd name="adj4" fmla="val 50000"/>
              <a:gd name="adj5" fmla="val 6991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36BCDF-17FD-C477-1F0E-F3F4C48C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70" y="3869461"/>
            <a:ext cx="4085004" cy="2732490"/>
          </a:xfrm>
          <a:prstGeom prst="rect">
            <a:avLst/>
          </a:prstGeom>
        </p:spPr>
      </p:pic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2F50196F-651E-02E2-ED12-06E4232FFD12}"/>
              </a:ext>
            </a:extLst>
          </p:cNvPr>
          <p:cNvSpPr/>
          <p:nvPr/>
        </p:nvSpPr>
        <p:spPr>
          <a:xfrm rot="16200000">
            <a:off x="8567047" y="5580508"/>
            <a:ext cx="469279" cy="1348345"/>
          </a:xfrm>
          <a:prstGeom prst="curvedRightArrow">
            <a:avLst>
              <a:gd name="adj1" fmla="val 22118"/>
              <a:gd name="adj2" fmla="val 91141"/>
              <a:gd name="adj3" fmla="val 25000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90F98-1E1E-A2CD-8A0A-0E7A35A73031}"/>
              </a:ext>
            </a:extLst>
          </p:cNvPr>
          <p:cNvSpPr txBox="1"/>
          <p:nvPr/>
        </p:nvSpPr>
        <p:spPr>
          <a:xfrm>
            <a:off x="6246341" y="6286401"/>
            <a:ext cx="891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CDB</a:t>
            </a:r>
          </a:p>
        </p:txBody>
      </p:sp>
    </p:spTree>
    <p:extLst>
      <p:ext uri="{BB962C8B-B14F-4D97-AF65-F5344CB8AC3E}">
        <p14:creationId xmlns:p14="http://schemas.microsoft.com/office/powerpoint/2010/main" val="181161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cs77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R3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14935</TotalTime>
  <Words>1029</Words>
  <Application>Microsoft Office PowerPoint</Application>
  <PresentationFormat>Widescreen</PresentationFormat>
  <Paragraphs>273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Cambria</vt:lpstr>
      <vt:lpstr>Consolas</vt:lpstr>
      <vt:lpstr>Arial</vt:lpstr>
      <vt:lpstr>Courier Prime</vt:lpstr>
      <vt:lpstr>Calibri</vt:lpstr>
      <vt:lpstr>Cambria Math</vt:lpstr>
      <vt:lpstr>cs773</vt:lpstr>
      <vt:lpstr>CAR3S</vt:lpstr>
      <vt:lpstr>Biannual progress seminar – I (MS by research)  Mitigating transient execution attacks with focus on performance-security tradeoff  Sumon Nath (21q050007) guided by Prof. Biswabandan Panda sumon@cse.iitb.ac.in</vt:lpstr>
      <vt:lpstr>Modern day processors</vt:lpstr>
      <vt:lpstr>What about security?</vt:lpstr>
      <vt:lpstr>Spectre[1]</vt:lpstr>
      <vt:lpstr>Mitigations proposed &amp; limitations</vt:lpstr>
      <vt:lpstr>Common Idea</vt:lpstr>
      <vt:lpstr>MuonTrap [ISCA ‘20]</vt:lpstr>
      <vt:lpstr>Attack scenario</vt:lpstr>
      <vt:lpstr>Execution unit contention</vt:lpstr>
      <vt:lpstr>Attack scenario</vt:lpstr>
      <vt:lpstr>Does MuonTrap work?</vt:lpstr>
      <vt:lpstr>Till now…</vt:lpstr>
      <vt:lpstr>What can be done?</vt:lpstr>
      <vt:lpstr>Strictness ordering</vt:lpstr>
      <vt:lpstr>Temporal ordering</vt:lpstr>
      <vt:lpstr>Implementation</vt:lpstr>
      <vt:lpstr>GhostMinion</vt:lpstr>
      <vt:lpstr>TimeGuarding</vt:lpstr>
      <vt:lpstr>Free-slotting</vt:lpstr>
      <vt:lpstr>LeapFrogging</vt:lpstr>
      <vt:lpstr>LeapFrogging</vt:lpstr>
      <vt:lpstr>Performance evaluation: SPEC 2006</vt:lpstr>
      <vt:lpstr>Evaluation setup?</vt:lpstr>
      <vt:lpstr>What is the big deal? The problem(s)</vt:lpstr>
      <vt:lpstr>The 1st step</vt:lpstr>
      <vt:lpstr>Implementation details</vt:lpstr>
      <vt:lpstr>Implementation challenges</vt:lpstr>
      <vt:lpstr>Implementation challenges: VIPT cache</vt:lpstr>
      <vt:lpstr>Ongoing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CS-773 Paper Presentation  Improving the Utilization of  Micro-operation Caches in x86 Processors   Sumon Nath Hyperthreads(#6) sumon@cse.iitb.ac.in</dc:title>
  <dc:creator>Sumon Nath</dc:creator>
  <cp:lastModifiedBy>Sumon Nath</cp:lastModifiedBy>
  <cp:revision>664</cp:revision>
  <dcterms:modified xsi:type="dcterms:W3CDTF">2022-12-22T14:55:01Z</dcterms:modified>
</cp:coreProperties>
</file>